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57" r:id="rId2"/>
    <p:sldId id="262" r:id="rId3"/>
    <p:sldId id="258" r:id="rId4"/>
    <p:sldId id="276" r:id="rId5"/>
    <p:sldId id="277" r:id="rId6"/>
    <p:sldId id="280" r:id="rId7"/>
    <p:sldId id="281" r:id="rId8"/>
    <p:sldId id="282" r:id="rId9"/>
    <p:sldId id="283" r:id="rId10"/>
    <p:sldId id="284" r:id="rId11"/>
    <p:sldId id="293" r:id="rId12"/>
    <p:sldId id="286" r:id="rId13"/>
    <p:sldId id="287" r:id="rId14"/>
    <p:sldId id="289" r:id="rId15"/>
    <p:sldId id="288" r:id="rId16"/>
    <p:sldId id="290" r:id="rId17"/>
    <p:sldId id="291" r:id="rId18"/>
    <p:sldId id="294" r:id="rId19"/>
    <p:sldId id="295" r:id="rId20"/>
    <p:sldId id="260" r:id="rId21"/>
    <p:sldId id="271" r:id="rId22"/>
    <p:sldId id="272" r:id="rId23"/>
    <p:sldId id="273" r:id="rId24"/>
    <p:sldId id="274" r:id="rId25"/>
    <p:sldId id="275" r:id="rId26"/>
    <p:sldId id="261" r:id="rId27"/>
    <p:sldId id="266" r:id="rId28"/>
    <p:sldId id="263" r:id="rId29"/>
    <p:sldId id="26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AFB"/>
    <a:srgbClr val="FFFFFF"/>
    <a:srgbClr val="F2986C"/>
    <a:srgbClr val="FF5501"/>
    <a:srgbClr val="14539A"/>
    <a:srgbClr val="262626"/>
    <a:srgbClr val="0070C0"/>
    <a:srgbClr val="156082"/>
    <a:srgbClr val="0B3041"/>
    <a:srgbClr val="020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/>
    <p:restoredTop sz="86327" autoAdjust="0"/>
  </p:normalViewPr>
  <p:slideViewPr>
    <p:cSldViewPr snapToGrid="0">
      <p:cViewPr varScale="1">
        <p:scale>
          <a:sx n="101" d="100"/>
          <a:sy n="101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1656-4B9E-4292-9BFE-B926BB6BF97A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FC08-E20C-42E7-8B2B-4B41CC7236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55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AA939-C81D-146C-8E55-DC4B5FBA3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033A9CF-D31B-14CE-164C-BE7931AF2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CA88486-6FE4-1EE0-D330-533F7D499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C5D8628-6B71-F2D3-0BBB-2E395FDF8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FC08-E20C-42E7-8B2B-4B41CC72365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058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39817-A156-3F1A-34A8-7298B4F98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75387F8-1267-049F-1254-95E8097A1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48A94BE-38D6-BB22-8BEF-ADF2D9783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B2298C1-AFBA-DA64-05B3-62677DC25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FC08-E20C-42E7-8B2B-4B41CC723655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17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A4642-66D0-8547-4C3B-53389C921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976B00B-3F5C-0EBB-6F04-F6980F270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4DC2543-F31D-9CE4-39D4-1AE10316D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18E6B5-57B6-B93D-E78F-062093074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FC08-E20C-42E7-8B2B-4B41CC723655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272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175B8-F719-CB2C-5C92-B4F5E479A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A226768-CF6D-619D-3701-94DE692AA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FDFBFC7-D87B-17F4-43C5-48369D361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FF65914-C7D9-B9AF-F74B-F6639B6EA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FC08-E20C-42E7-8B2B-4B41CC72365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84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62D2A-4AA0-7A8C-7E11-3E1CCC9A4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468119E-7A67-EDE3-7518-116A0AB26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1B006B9-97E8-8582-DC09-61CCB193A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DFCF3A-B228-F278-B181-09579B8A1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FC08-E20C-42E7-8B2B-4B41CC72365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26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F9C0A-218A-F6B7-ABDF-BE454884A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6F542F5-3F7B-C7D6-50C1-D47F0579D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7964162-9BE6-9228-D704-D5FCD0764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A2F730C-5301-6297-63FB-CE81077EC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FC08-E20C-42E7-8B2B-4B41CC72365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39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860FC-7016-478E-6A9F-297F5DF38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9302002-F224-599A-6709-FC28A8E15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E0852C2-376A-F9CF-C238-7F6A66E31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577C723-3244-821B-B36B-32FAFD13F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FC08-E20C-42E7-8B2B-4B41CC723655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19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73B07-3220-5BAF-8038-F0F8E44AE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7FB1A84-2C03-D184-E455-7566E9E3D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789DB49-1C7E-FA60-B1A9-946D8D7DE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600C272-8BA0-7723-FC5C-A718AD88F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FC08-E20C-42E7-8B2B-4B41CC72365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939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3DEDA-FAC2-BE10-C179-A832DC2C7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AA58073-5106-4E54-E3DC-0890A9371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CC75C23-FC30-721D-F450-C6C3F0E1C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CE7CE9-479B-A659-C16B-C8BAC0FB7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FC08-E20C-42E7-8B2B-4B41CC72365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90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FF98B-3F2E-82B9-37CE-20494E45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0E2C370-20F5-4D8D-C92B-747363E05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368DE35-CD8E-99B5-11C7-531E236AD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6FA566F-9A37-1066-6B1C-6EE2C1B8C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FC08-E20C-42E7-8B2B-4B41CC723655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951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FC08-E20C-42E7-8B2B-4B41CC723655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67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17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751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54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91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55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57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3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352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64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75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6F8C0B-44E7-B349-B1FE-5AA146B04934}" type="datetimeFigureOut">
              <a:rPr lang="tr-TR" smtClean="0"/>
              <a:t>27.12.2024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FD1BBF-243E-CF4E-BE9A-34AC512A59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17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33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32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8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sv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5" Type="http://schemas.openxmlformats.org/officeDocument/2006/relationships/image" Target="../media/image50.png"/><Relationship Id="rId15" Type="http://schemas.openxmlformats.org/officeDocument/2006/relationships/image" Target="../media/image60.jpeg"/><Relationship Id="rId23" Type="http://schemas.openxmlformats.org/officeDocument/2006/relationships/image" Target="../media/image68.png"/><Relationship Id="rId28" Type="http://schemas.openxmlformats.org/officeDocument/2006/relationships/image" Target="../media/image73.jpe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31" Type="http://schemas.openxmlformats.org/officeDocument/2006/relationships/image" Target="../media/image7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48.svg"/><Relationship Id="rId21" Type="http://schemas.openxmlformats.org/officeDocument/2006/relationships/image" Target="../media/image94.png"/><Relationship Id="rId7" Type="http://schemas.openxmlformats.org/officeDocument/2006/relationships/image" Target="../media/image83.png"/><Relationship Id="rId12" Type="http://schemas.openxmlformats.org/officeDocument/2006/relationships/image" Target="../media/image57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2" Type="http://schemas.openxmlformats.org/officeDocument/2006/relationships/image" Target="../media/image47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g"/><Relationship Id="rId11" Type="http://schemas.openxmlformats.org/officeDocument/2006/relationships/image" Target="../media/image85.jpeg"/><Relationship Id="rId24" Type="http://schemas.openxmlformats.org/officeDocument/2006/relationships/image" Target="../media/image97.png"/><Relationship Id="rId5" Type="http://schemas.openxmlformats.org/officeDocument/2006/relationships/image" Target="../media/image81.jp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jpg"/><Relationship Id="rId10" Type="http://schemas.openxmlformats.org/officeDocument/2006/relationships/image" Target="../media/image58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80.png"/><Relationship Id="rId9" Type="http://schemas.openxmlformats.org/officeDocument/2006/relationships/image" Target="../media/image56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svg"/><Relationship Id="rId5" Type="http://schemas.openxmlformats.org/officeDocument/2006/relationships/image" Target="../media/image107.png"/><Relationship Id="rId4" Type="http://schemas.openxmlformats.org/officeDocument/2006/relationships/image" Target="../media/image10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05B53F3B-985C-663F-A9D5-EB093781AE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394" y="2656091"/>
            <a:ext cx="3719212" cy="1545818"/>
          </a:xfrm>
          <a:prstGeom prst="rect">
            <a:avLst/>
          </a:prstGeom>
        </p:spPr>
      </p:pic>
      <p:pic>
        <p:nvPicPr>
          <p:cNvPr id="7" name="Resim 6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587F2C7E-D5C8-F570-10E7-A7A8AA8A0D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785211" y="-808144"/>
            <a:ext cx="3472285" cy="3961718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883622F8-DC6F-3904-BDD8-0527A780DF7E}"/>
              </a:ext>
            </a:extLst>
          </p:cNvPr>
          <p:cNvSpPr/>
          <p:nvPr/>
        </p:nvSpPr>
        <p:spPr>
          <a:xfrm>
            <a:off x="0" y="6676222"/>
            <a:ext cx="12192000" cy="181778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A2607DF-90DF-E8B1-7A9A-878D38E12E06}"/>
              </a:ext>
            </a:extLst>
          </p:cNvPr>
          <p:cNvSpPr txBox="1"/>
          <p:nvPr/>
        </p:nvSpPr>
        <p:spPr>
          <a:xfrm>
            <a:off x="3069163" y="4546513"/>
            <a:ext cx="60536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600" dirty="0">
                <a:solidFill>
                  <a:schemeClr val="bg2">
                    <a:lumMod val="10000"/>
                  </a:schemeClr>
                </a:solidFill>
              </a:rPr>
              <a:t>‘İşinize Değer Katan Teknoloji İş Ortağınız’</a:t>
            </a:r>
          </a:p>
        </p:txBody>
      </p:sp>
    </p:spTree>
    <p:extLst>
      <p:ext uri="{BB962C8B-B14F-4D97-AF65-F5344CB8AC3E}">
        <p14:creationId xmlns:p14="http://schemas.microsoft.com/office/powerpoint/2010/main" val="314784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C17C3-E03C-593F-33C6-B7F6F07E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A03A9E1-B12B-7087-8FFE-86BC1F87E7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8378"/>
            <a:ext cx="10046043" cy="6796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 descr="metin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A776758C-0554-40D2-ADDE-34C40DADDD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032" y="6203092"/>
            <a:ext cx="1346887" cy="559807"/>
          </a:xfrm>
          <a:prstGeom prst="rect">
            <a:avLst/>
          </a:prstGeom>
        </p:spPr>
      </p:pic>
      <p:pic>
        <p:nvPicPr>
          <p:cNvPr id="2" name="Resim 1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604B2771-7161-75F3-EEAC-7BFC9ACF85B5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113567" y="-2185947"/>
            <a:ext cx="7597974" cy="8668942"/>
          </a:xfrm>
          <a:prstGeom prst="rect">
            <a:avLst/>
          </a:prstGeom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41406864-01C9-6AD2-706E-0C296DE45F7B}"/>
              </a:ext>
            </a:extLst>
          </p:cNvPr>
          <p:cNvSpPr txBox="1"/>
          <p:nvPr/>
        </p:nvSpPr>
        <p:spPr>
          <a:xfrm>
            <a:off x="226834" y="3358124"/>
            <a:ext cx="9129816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sektör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deneyimi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ve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alanında u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zman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teknik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ekibiyle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iş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süreçlerini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optimize ed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erek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verimliliği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nizi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artırır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ve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sektör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rekabeti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nizi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güçlendirir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Yerel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ve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küresel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ölçekte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sunduğu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çözümlerle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satış öncesi ve satış sonrası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mükemmelliyetçi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yaklaşımı ile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işletmenizi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geleceğe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taşır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FD05C3C-D368-39E2-47CC-66ACE4C81823}"/>
              </a:ext>
            </a:extLst>
          </p:cNvPr>
          <p:cNvSpPr txBox="1"/>
          <p:nvPr/>
        </p:nvSpPr>
        <p:spPr>
          <a:xfrm>
            <a:off x="155644" y="1824209"/>
            <a:ext cx="973475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Uzman kadro, kaliteli altyapı ve mükemmeliyetçi yaklaşım ile</a:t>
            </a:r>
          </a:p>
          <a:p>
            <a:r>
              <a:rPr lang="tr-TR" sz="2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eşsiz müşteri deneyimi,</a:t>
            </a:r>
            <a:endParaRPr lang="tr-TR" sz="2600" b="1" dirty="0">
              <a:solidFill>
                <a:schemeClr val="accent1">
                  <a:lumMod val="50000"/>
                </a:schemeClr>
              </a:solidFill>
              <a:latin typeface="Daytona" panose="020B0604030500040204" pitchFamily="34" charset="0"/>
            </a:endParaRP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1CF80798-E33B-F916-17F4-B31B479CE045}"/>
              </a:ext>
            </a:extLst>
          </p:cNvPr>
          <p:cNvCxnSpPr/>
          <p:nvPr/>
        </p:nvCxnSpPr>
        <p:spPr>
          <a:xfrm>
            <a:off x="226833" y="2934254"/>
            <a:ext cx="9129817" cy="0"/>
          </a:xfrm>
          <a:prstGeom prst="line">
            <a:avLst/>
          </a:prstGeom>
          <a:ln>
            <a:solidFill>
              <a:srgbClr val="FF55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Çapraz Köşeleri Yuvarlatılmış Dikdörtgen 1">
            <a:extLst>
              <a:ext uri="{FF2B5EF4-FFF2-40B4-BE49-F238E27FC236}">
                <a16:creationId xmlns:a16="http://schemas.microsoft.com/office/drawing/2014/main" id="{1E0A764E-DA72-E5CD-1EBA-D01FCD36A9A0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Daytona" panose="020B060403050004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605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FD0BC-C353-F2FF-98BA-5F0B3324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Çapraz Köşeleri Yuvarlatılmış Dikdörtgen 1">
            <a:extLst>
              <a:ext uri="{FF2B5EF4-FFF2-40B4-BE49-F238E27FC236}">
                <a16:creationId xmlns:a16="http://schemas.microsoft.com/office/drawing/2014/main" id="{830AD161-CCB7-5B7E-8C21-79CD862B12D8}"/>
              </a:ext>
            </a:extLst>
          </p:cNvPr>
          <p:cNvSpPr/>
          <p:nvPr/>
        </p:nvSpPr>
        <p:spPr>
          <a:xfrm>
            <a:off x="454085" y="1264485"/>
            <a:ext cx="9204192" cy="5103125"/>
          </a:xfrm>
          <a:prstGeom prst="round2Diag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8" name="Resim 17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ACBC7905-8785-3984-49D1-50EA74F3EF5F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263671" y="-2277398"/>
            <a:ext cx="7597974" cy="8668942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4ABB67F4-F3D0-3505-99B3-92FC07D020F7}"/>
              </a:ext>
            </a:extLst>
          </p:cNvPr>
          <p:cNvSpPr/>
          <p:nvPr/>
        </p:nvSpPr>
        <p:spPr>
          <a:xfrm>
            <a:off x="0" y="6604000"/>
            <a:ext cx="12192000" cy="244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3DDE864-C2C2-6B8C-EE9F-C371181EE11E}"/>
              </a:ext>
            </a:extLst>
          </p:cNvPr>
          <p:cNvSpPr txBox="1"/>
          <p:nvPr/>
        </p:nvSpPr>
        <p:spPr>
          <a:xfrm>
            <a:off x="1457899" y="773749"/>
            <a:ext cx="48838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</a:rPr>
              <a:t>Uzmanlık Alanı &amp; Çözüm Ortaklarımız</a:t>
            </a:r>
            <a:endParaRPr lang="tr-TR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Yuvarlatılmış Dikdörtgen 1">
            <a:extLst>
              <a:ext uri="{FF2B5EF4-FFF2-40B4-BE49-F238E27FC236}">
                <a16:creationId xmlns:a16="http://schemas.microsoft.com/office/drawing/2014/main" id="{0D44436C-B8D5-C0D3-7112-0DCADA301E4A}"/>
              </a:ext>
            </a:extLst>
          </p:cNvPr>
          <p:cNvSpPr/>
          <p:nvPr/>
        </p:nvSpPr>
        <p:spPr>
          <a:xfrm>
            <a:off x="1481625" y="1855208"/>
            <a:ext cx="859327" cy="802456"/>
          </a:xfrm>
          <a:prstGeom prst="roundRect">
            <a:avLst/>
          </a:prstGeom>
          <a:solidFill>
            <a:srgbClr val="0070C0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yazı tipi, grafik, metin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C21A8250-701E-E0F0-1C91-B8491BE29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884" y="2202842"/>
            <a:ext cx="643126" cy="107187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Yuvarlatılmış Dikdörtgen 1">
            <a:extLst>
              <a:ext uri="{FF2B5EF4-FFF2-40B4-BE49-F238E27FC236}">
                <a16:creationId xmlns:a16="http://schemas.microsoft.com/office/drawing/2014/main" id="{A9FAA0F3-EDD7-A60D-ABA3-A47C2E92308E}"/>
              </a:ext>
            </a:extLst>
          </p:cNvPr>
          <p:cNvSpPr/>
          <p:nvPr/>
        </p:nvSpPr>
        <p:spPr>
          <a:xfrm>
            <a:off x="2484064" y="1855208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1">
            <a:extLst>
              <a:ext uri="{FF2B5EF4-FFF2-40B4-BE49-F238E27FC236}">
                <a16:creationId xmlns:a16="http://schemas.microsoft.com/office/drawing/2014/main" id="{638D9160-592D-30C2-44DB-8A3439CFBAFC}"/>
              </a:ext>
            </a:extLst>
          </p:cNvPr>
          <p:cNvSpPr/>
          <p:nvPr/>
        </p:nvSpPr>
        <p:spPr>
          <a:xfrm>
            <a:off x="3513972" y="1869131"/>
            <a:ext cx="785758" cy="788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">
            <a:extLst>
              <a:ext uri="{FF2B5EF4-FFF2-40B4-BE49-F238E27FC236}">
                <a16:creationId xmlns:a16="http://schemas.microsoft.com/office/drawing/2014/main" id="{AEB15F07-9F4C-8276-E0EF-8B42362F659C}"/>
              </a:ext>
            </a:extLst>
          </p:cNvPr>
          <p:cNvSpPr/>
          <p:nvPr/>
        </p:nvSpPr>
        <p:spPr>
          <a:xfrm>
            <a:off x="3486503" y="1862169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 descr="grafik, yazı tipi, logo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62C5008C-9C6D-EE7F-6B60-DB9689C4D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939" y="2171772"/>
            <a:ext cx="785757" cy="173840"/>
          </a:xfrm>
          <a:prstGeom prst="rect">
            <a:avLst/>
          </a:prstGeom>
        </p:spPr>
      </p:pic>
      <p:sp>
        <p:nvSpPr>
          <p:cNvPr id="23" name="Yuvarlatılmış Dikdörtgen 1">
            <a:extLst>
              <a:ext uri="{FF2B5EF4-FFF2-40B4-BE49-F238E27FC236}">
                <a16:creationId xmlns:a16="http://schemas.microsoft.com/office/drawing/2014/main" id="{23B6B883-1639-04E7-E915-3237C66EEF66}"/>
              </a:ext>
            </a:extLst>
          </p:cNvPr>
          <p:cNvSpPr/>
          <p:nvPr/>
        </p:nvSpPr>
        <p:spPr>
          <a:xfrm>
            <a:off x="4468149" y="1862169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 descr="tasarım, alet içeren bir resim&#10;&#10;Açıklama otomatik olarak oluşturuldu">
            <a:extLst>
              <a:ext uri="{FF2B5EF4-FFF2-40B4-BE49-F238E27FC236}">
                <a16:creationId xmlns:a16="http://schemas.microsoft.com/office/drawing/2014/main" id="{95A4F116-4766-FD89-4371-53AD84A19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661" y="2073505"/>
            <a:ext cx="432514" cy="432514"/>
          </a:xfrm>
          <a:prstGeom prst="rect">
            <a:avLst/>
          </a:prstGeom>
        </p:spPr>
      </p:pic>
      <p:sp>
        <p:nvSpPr>
          <p:cNvPr id="27" name="Yuvarlatılmış Dikdörtgen 1">
            <a:extLst>
              <a:ext uri="{FF2B5EF4-FFF2-40B4-BE49-F238E27FC236}">
                <a16:creationId xmlns:a16="http://schemas.microsoft.com/office/drawing/2014/main" id="{1A1E9FA1-36A6-06C6-87A0-B8034C876DD0}"/>
              </a:ext>
            </a:extLst>
          </p:cNvPr>
          <p:cNvSpPr/>
          <p:nvPr/>
        </p:nvSpPr>
        <p:spPr>
          <a:xfrm>
            <a:off x="5449795" y="1872414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3A718718-B2E6-97A5-04D8-5976E0DF7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1733" y="2220668"/>
            <a:ext cx="502260" cy="157996"/>
          </a:xfrm>
          <a:prstGeom prst="rect">
            <a:avLst/>
          </a:prstGeom>
        </p:spPr>
      </p:pic>
      <p:sp>
        <p:nvSpPr>
          <p:cNvPr id="31" name="Yuvarlatılmış Dikdörtgen 1">
            <a:extLst>
              <a:ext uri="{FF2B5EF4-FFF2-40B4-BE49-F238E27FC236}">
                <a16:creationId xmlns:a16="http://schemas.microsoft.com/office/drawing/2014/main" id="{CE9CE74A-5358-1412-B57C-78B6EC2A616B}"/>
              </a:ext>
            </a:extLst>
          </p:cNvPr>
          <p:cNvSpPr/>
          <p:nvPr/>
        </p:nvSpPr>
        <p:spPr>
          <a:xfrm>
            <a:off x="6423274" y="1872414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" name="Resim 28" descr="logo, yazı tipi, grafik, daire içeren bir resim&#10;&#10;Açıklama otomatik olarak oluşturuldu">
            <a:extLst>
              <a:ext uri="{FF2B5EF4-FFF2-40B4-BE49-F238E27FC236}">
                <a16:creationId xmlns:a16="http://schemas.microsoft.com/office/drawing/2014/main" id="{067AA23A-BE7D-3066-250F-A1CA887683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9861" y="2033102"/>
            <a:ext cx="497546" cy="497546"/>
          </a:xfrm>
          <a:prstGeom prst="rect">
            <a:avLst/>
          </a:prstGeom>
        </p:spPr>
      </p:pic>
      <p:sp>
        <p:nvSpPr>
          <p:cNvPr id="33" name="Yuvarlatılmış Dikdörtgen 1">
            <a:extLst>
              <a:ext uri="{FF2B5EF4-FFF2-40B4-BE49-F238E27FC236}">
                <a16:creationId xmlns:a16="http://schemas.microsoft.com/office/drawing/2014/main" id="{CE488C09-77A5-5662-7148-46A7A24DA809}"/>
              </a:ext>
            </a:extLst>
          </p:cNvPr>
          <p:cNvSpPr/>
          <p:nvPr/>
        </p:nvSpPr>
        <p:spPr>
          <a:xfrm>
            <a:off x="7393427" y="1872414"/>
            <a:ext cx="859327" cy="802456"/>
          </a:xfrm>
          <a:prstGeom prst="roundRect">
            <a:avLst/>
          </a:prstGeom>
          <a:solidFill>
            <a:srgbClr val="0B253C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A03DBE3A-1DEE-AEA5-E186-BA9C1E3DD6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3685" y="2041752"/>
            <a:ext cx="811790" cy="439720"/>
          </a:xfrm>
          <a:prstGeom prst="rect">
            <a:avLst/>
          </a:prstGeom>
        </p:spPr>
      </p:pic>
      <p:sp>
        <p:nvSpPr>
          <p:cNvPr id="37" name="Yuvarlatılmış Dikdörtgen 1">
            <a:extLst>
              <a:ext uri="{FF2B5EF4-FFF2-40B4-BE49-F238E27FC236}">
                <a16:creationId xmlns:a16="http://schemas.microsoft.com/office/drawing/2014/main" id="{6F6C78D2-4918-487C-5F1F-43A775CEB834}"/>
              </a:ext>
            </a:extLst>
          </p:cNvPr>
          <p:cNvSpPr/>
          <p:nvPr/>
        </p:nvSpPr>
        <p:spPr>
          <a:xfrm>
            <a:off x="1481899" y="2749305"/>
            <a:ext cx="859327" cy="802456"/>
          </a:xfrm>
          <a:prstGeom prst="roundRect">
            <a:avLst/>
          </a:prstGeom>
          <a:solidFill>
            <a:srgbClr val="00909D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ESET - Vikipedi">
            <a:extLst>
              <a:ext uri="{FF2B5EF4-FFF2-40B4-BE49-F238E27FC236}">
                <a16:creationId xmlns:a16="http://schemas.microsoft.com/office/drawing/2014/main" id="{432587A1-DA21-61A4-7ADD-A25B1C181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38" y="2983712"/>
            <a:ext cx="668520" cy="2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Yuvarlatılmış Dikdörtgen 1">
            <a:extLst>
              <a:ext uri="{FF2B5EF4-FFF2-40B4-BE49-F238E27FC236}">
                <a16:creationId xmlns:a16="http://schemas.microsoft.com/office/drawing/2014/main" id="{7C14041E-96D3-1C14-C5B2-3D46B9DE679F}"/>
              </a:ext>
            </a:extLst>
          </p:cNvPr>
          <p:cNvSpPr/>
          <p:nvPr/>
        </p:nvSpPr>
        <p:spPr>
          <a:xfrm>
            <a:off x="2481904" y="2757802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9" name="Resim 38" descr="logo, simge, sembol, grafik, yazı tipi içeren bir resim&#10;&#10;Açıklama otomatik olarak oluşturuldu">
            <a:extLst>
              <a:ext uri="{FF2B5EF4-FFF2-40B4-BE49-F238E27FC236}">
                <a16:creationId xmlns:a16="http://schemas.microsoft.com/office/drawing/2014/main" id="{57C58CD3-4D31-E298-65D2-86F1DDC3B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2230" y="2966999"/>
            <a:ext cx="388835" cy="388835"/>
          </a:xfrm>
          <a:prstGeom prst="rect">
            <a:avLst/>
          </a:prstGeom>
        </p:spPr>
      </p:pic>
      <p:sp>
        <p:nvSpPr>
          <p:cNvPr id="45" name="Yuvarlatılmış Dikdörtgen 1">
            <a:extLst>
              <a:ext uri="{FF2B5EF4-FFF2-40B4-BE49-F238E27FC236}">
                <a16:creationId xmlns:a16="http://schemas.microsoft.com/office/drawing/2014/main" id="{3E472348-0504-8ED4-420C-A9A3DD958DAD}"/>
              </a:ext>
            </a:extLst>
          </p:cNvPr>
          <p:cNvSpPr/>
          <p:nvPr/>
        </p:nvSpPr>
        <p:spPr>
          <a:xfrm>
            <a:off x="3484957" y="2746105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3" name="Resim 42">
            <a:extLst>
              <a:ext uri="{FF2B5EF4-FFF2-40B4-BE49-F238E27FC236}">
                <a16:creationId xmlns:a16="http://schemas.microsoft.com/office/drawing/2014/main" id="{3EDD1326-F354-F037-0AA1-163F227A76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6524" y="2988606"/>
            <a:ext cx="772140" cy="338554"/>
          </a:xfrm>
          <a:prstGeom prst="rect">
            <a:avLst/>
          </a:prstGeom>
        </p:spPr>
      </p:pic>
      <p:sp>
        <p:nvSpPr>
          <p:cNvPr id="49" name="Yuvarlatılmış Dikdörtgen 1">
            <a:extLst>
              <a:ext uri="{FF2B5EF4-FFF2-40B4-BE49-F238E27FC236}">
                <a16:creationId xmlns:a16="http://schemas.microsoft.com/office/drawing/2014/main" id="{74C430CD-BC1A-CC69-FBD6-01AB1E2364A7}"/>
              </a:ext>
            </a:extLst>
          </p:cNvPr>
          <p:cNvSpPr/>
          <p:nvPr/>
        </p:nvSpPr>
        <p:spPr>
          <a:xfrm>
            <a:off x="4468149" y="2762153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3921660E-39C3-50FE-D75C-2D72588E94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62469" y="3077991"/>
            <a:ext cx="711348" cy="162079"/>
          </a:xfrm>
          <a:prstGeom prst="rect">
            <a:avLst/>
          </a:prstGeom>
        </p:spPr>
      </p:pic>
      <p:sp>
        <p:nvSpPr>
          <p:cNvPr id="51" name="Yuvarlatılmış Dikdörtgen 1">
            <a:extLst>
              <a:ext uri="{FF2B5EF4-FFF2-40B4-BE49-F238E27FC236}">
                <a16:creationId xmlns:a16="http://schemas.microsoft.com/office/drawing/2014/main" id="{4DED9FCA-8D91-5501-1DB6-51FE73DACE1E}"/>
              </a:ext>
            </a:extLst>
          </p:cNvPr>
          <p:cNvSpPr/>
          <p:nvPr/>
        </p:nvSpPr>
        <p:spPr>
          <a:xfrm>
            <a:off x="5454595" y="2762153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0" name="Resim 49" descr="metin, logo, yazı tipi, kırmızı içeren bir resim&#10;&#10;Açıklama otomatik olarak oluşturuldu">
            <a:extLst>
              <a:ext uri="{FF2B5EF4-FFF2-40B4-BE49-F238E27FC236}">
                <a16:creationId xmlns:a16="http://schemas.microsoft.com/office/drawing/2014/main" id="{491610CB-84DC-B01D-2D3A-E481CE326E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6505" y="2872886"/>
            <a:ext cx="539652" cy="539652"/>
          </a:xfrm>
          <a:prstGeom prst="rect">
            <a:avLst/>
          </a:prstGeom>
        </p:spPr>
      </p:pic>
      <p:sp>
        <p:nvSpPr>
          <p:cNvPr id="55" name="Yuvarlatılmış Dikdörtgen 1">
            <a:extLst>
              <a:ext uri="{FF2B5EF4-FFF2-40B4-BE49-F238E27FC236}">
                <a16:creationId xmlns:a16="http://schemas.microsoft.com/office/drawing/2014/main" id="{320322DB-B662-21C7-AAC7-21F8E3752AB8}"/>
              </a:ext>
            </a:extLst>
          </p:cNvPr>
          <p:cNvSpPr/>
          <p:nvPr/>
        </p:nvSpPr>
        <p:spPr>
          <a:xfrm>
            <a:off x="6423273" y="2756655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3" name="Resim 52">
            <a:extLst>
              <a:ext uri="{FF2B5EF4-FFF2-40B4-BE49-F238E27FC236}">
                <a16:creationId xmlns:a16="http://schemas.microsoft.com/office/drawing/2014/main" id="{ACEB581E-946C-8D84-04AD-9FC0AFD127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41170" y="2996687"/>
            <a:ext cx="656757" cy="297730"/>
          </a:xfrm>
          <a:prstGeom prst="rect">
            <a:avLst/>
          </a:prstGeom>
        </p:spPr>
      </p:pic>
      <p:sp>
        <p:nvSpPr>
          <p:cNvPr id="59" name="Yuvarlatılmış Dikdörtgen 1">
            <a:extLst>
              <a:ext uri="{FF2B5EF4-FFF2-40B4-BE49-F238E27FC236}">
                <a16:creationId xmlns:a16="http://schemas.microsoft.com/office/drawing/2014/main" id="{1A421BB8-F5BC-3134-21B6-0247C6015927}"/>
              </a:ext>
            </a:extLst>
          </p:cNvPr>
          <p:cNvSpPr/>
          <p:nvPr/>
        </p:nvSpPr>
        <p:spPr>
          <a:xfrm>
            <a:off x="7391951" y="2756655"/>
            <a:ext cx="859327" cy="802456"/>
          </a:xfrm>
          <a:prstGeom prst="roundRect">
            <a:avLst/>
          </a:prstGeom>
          <a:solidFill>
            <a:srgbClr val="F52809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7" name="Resim 56" descr="metin, yazı tipi, logo, grafik içeren bir resim&#10;&#10;Açıklama otomatik olarak oluşturuldu">
            <a:extLst>
              <a:ext uri="{FF2B5EF4-FFF2-40B4-BE49-F238E27FC236}">
                <a16:creationId xmlns:a16="http://schemas.microsoft.com/office/drawing/2014/main" id="{B6996B10-ADE9-8676-C327-6E567B59B2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3292" y="2977952"/>
            <a:ext cx="772576" cy="269033"/>
          </a:xfrm>
          <a:prstGeom prst="rect">
            <a:avLst/>
          </a:prstGeom>
        </p:spPr>
      </p:pic>
      <p:sp>
        <p:nvSpPr>
          <p:cNvPr id="63" name="Yuvarlatılmış Dikdörtgen 1">
            <a:extLst>
              <a:ext uri="{FF2B5EF4-FFF2-40B4-BE49-F238E27FC236}">
                <a16:creationId xmlns:a16="http://schemas.microsoft.com/office/drawing/2014/main" id="{E7737E27-73BA-1282-E3FF-33FE3DE53091}"/>
              </a:ext>
            </a:extLst>
          </p:cNvPr>
          <p:cNvSpPr/>
          <p:nvPr/>
        </p:nvSpPr>
        <p:spPr>
          <a:xfrm>
            <a:off x="1478713" y="3669296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" name="Resim 60">
            <a:extLst>
              <a:ext uri="{FF2B5EF4-FFF2-40B4-BE49-F238E27FC236}">
                <a16:creationId xmlns:a16="http://schemas.microsoft.com/office/drawing/2014/main" id="{52C3BB05-923A-787D-201D-22FEE7F4F60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07562" y="3938136"/>
            <a:ext cx="816229" cy="173827"/>
          </a:xfrm>
          <a:prstGeom prst="rect">
            <a:avLst/>
          </a:prstGeom>
        </p:spPr>
      </p:pic>
      <p:sp>
        <p:nvSpPr>
          <p:cNvPr id="65" name="Yuvarlatılmış Dikdörtgen 1">
            <a:extLst>
              <a:ext uri="{FF2B5EF4-FFF2-40B4-BE49-F238E27FC236}">
                <a16:creationId xmlns:a16="http://schemas.microsoft.com/office/drawing/2014/main" id="{4F1FEF5B-CB0E-1E84-51E2-B8DDD9C0C35D}"/>
              </a:ext>
            </a:extLst>
          </p:cNvPr>
          <p:cNvSpPr/>
          <p:nvPr/>
        </p:nvSpPr>
        <p:spPr>
          <a:xfrm>
            <a:off x="2479900" y="3659778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Yuvarlatılmış Dikdörtgen 1">
            <a:extLst>
              <a:ext uri="{FF2B5EF4-FFF2-40B4-BE49-F238E27FC236}">
                <a16:creationId xmlns:a16="http://schemas.microsoft.com/office/drawing/2014/main" id="{E6F9691A-26C6-299E-0CD6-2B6D802EDD4D}"/>
              </a:ext>
            </a:extLst>
          </p:cNvPr>
          <p:cNvSpPr/>
          <p:nvPr/>
        </p:nvSpPr>
        <p:spPr>
          <a:xfrm>
            <a:off x="3487430" y="3664773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9" name="Resim 68">
            <a:extLst>
              <a:ext uri="{FF2B5EF4-FFF2-40B4-BE49-F238E27FC236}">
                <a16:creationId xmlns:a16="http://schemas.microsoft.com/office/drawing/2014/main" id="{55B7E94D-B2F4-6C9A-4DD4-BD2D8A7E07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42661" y="3923748"/>
            <a:ext cx="743922" cy="244159"/>
          </a:xfrm>
          <a:prstGeom prst="rect">
            <a:avLst/>
          </a:prstGeom>
        </p:spPr>
      </p:pic>
      <p:sp>
        <p:nvSpPr>
          <p:cNvPr id="73" name="Yuvarlatılmış Dikdörtgen 1">
            <a:extLst>
              <a:ext uri="{FF2B5EF4-FFF2-40B4-BE49-F238E27FC236}">
                <a16:creationId xmlns:a16="http://schemas.microsoft.com/office/drawing/2014/main" id="{D831C741-F484-6124-9BA2-23EC5258E513}"/>
              </a:ext>
            </a:extLst>
          </p:cNvPr>
          <p:cNvSpPr/>
          <p:nvPr/>
        </p:nvSpPr>
        <p:spPr>
          <a:xfrm>
            <a:off x="4468149" y="3644599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" name="Grafik 70">
            <a:extLst>
              <a:ext uri="{FF2B5EF4-FFF2-40B4-BE49-F238E27FC236}">
                <a16:creationId xmlns:a16="http://schemas.microsoft.com/office/drawing/2014/main" id="{C093D0B7-B872-EC64-8CFC-C445E185D61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08838" y="3957698"/>
            <a:ext cx="826935" cy="154456"/>
          </a:xfrm>
          <a:prstGeom prst="rect">
            <a:avLst/>
          </a:prstGeom>
        </p:spPr>
      </p:pic>
      <p:sp>
        <p:nvSpPr>
          <p:cNvPr id="77" name="Yuvarlatılmış Dikdörtgen 1">
            <a:extLst>
              <a:ext uri="{FF2B5EF4-FFF2-40B4-BE49-F238E27FC236}">
                <a16:creationId xmlns:a16="http://schemas.microsoft.com/office/drawing/2014/main" id="{3A3A9B54-6D5A-66B4-D0EB-EEE777EDDB45}"/>
              </a:ext>
            </a:extLst>
          </p:cNvPr>
          <p:cNvSpPr/>
          <p:nvPr/>
        </p:nvSpPr>
        <p:spPr>
          <a:xfrm>
            <a:off x="5446667" y="3654236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D2D12CD5-DD9F-BADE-F068-4A6A088A1DA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480443" y="3944933"/>
            <a:ext cx="771298" cy="138438"/>
          </a:xfrm>
          <a:prstGeom prst="rect">
            <a:avLst/>
          </a:prstGeom>
        </p:spPr>
      </p:pic>
      <p:sp>
        <p:nvSpPr>
          <p:cNvPr id="80" name="Yuvarlatılmış Dikdörtgen 1">
            <a:extLst>
              <a:ext uri="{FF2B5EF4-FFF2-40B4-BE49-F238E27FC236}">
                <a16:creationId xmlns:a16="http://schemas.microsoft.com/office/drawing/2014/main" id="{065ACF0C-154C-3C89-70D4-82D4EE18D024}"/>
              </a:ext>
            </a:extLst>
          </p:cNvPr>
          <p:cNvSpPr/>
          <p:nvPr/>
        </p:nvSpPr>
        <p:spPr>
          <a:xfrm>
            <a:off x="6416888" y="3644599"/>
            <a:ext cx="859327" cy="802456"/>
          </a:xfrm>
          <a:prstGeom prst="roundRect">
            <a:avLst/>
          </a:prstGeom>
          <a:solidFill>
            <a:srgbClr val="F9FAFB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9" name="Resim 78">
            <a:extLst>
              <a:ext uri="{FF2B5EF4-FFF2-40B4-BE49-F238E27FC236}">
                <a16:creationId xmlns:a16="http://schemas.microsoft.com/office/drawing/2014/main" id="{AD41E31A-8465-B961-A38E-FC9EE3026ED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53239" y="3870531"/>
            <a:ext cx="810432" cy="324173"/>
          </a:xfrm>
          <a:prstGeom prst="rect">
            <a:avLst/>
          </a:prstGeom>
        </p:spPr>
      </p:pic>
      <p:sp>
        <p:nvSpPr>
          <p:cNvPr id="82" name="Yuvarlatılmış Dikdörtgen 1">
            <a:extLst>
              <a:ext uri="{FF2B5EF4-FFF2-40B4-BE49-F238E27FC236}">
                <a16:creationId xmlns:a16="http://schemas.microsoft.com/office/drawing/2014/main" id="{82ABA337-DB1F-2547-84C7-653769AA002A}"/>
              </a:ext>
            </a:extLst>
          </p:cNvPr>
          <p:cNvSpPr/>
          <p:nvPr/>
        </p:nvSpPr>
        <p:spPr>
          <a:xfrm>
            <a:off x="7396148" y="3639019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" name="Resim 80" descr="yazı tipi, grafik, logo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CE17DEE-A5C7-5C1A-1C96-1EFD12EBE0B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55980" y="3822126"/>
            <a:ext cx="1082092" cy="384052"/>
          </a:xfrm>
          <a:prstGeom prst="rect">
            <a:avLst/>
          </a:prstGeom>
        </p:spPr>
      </p:pic>
      <p:sp>
        <p:nvSpPr>
          <p:cNvPr id="84" name="Yuvarlatılmış Dikdörtgen 1">
            <a:extLst>
              <a:ext uri="{FF2B5EF4-FFF2-40B4-BE49-F238E27FC236}">
                <a16:creationId xmlns:a16="http://schemas.microsoft.com/office/drawing/2014/main" id="{948398E5-85A4-D73F-F962-49EE44B26256}"/>
              </a:ext>
            </a:extLst>
          </p:cNvPr>
          <p:cNvSpPr/>
          <p:nvPr/>
        </p:nvSpPr>
        <p:spPr>
          <a:xfrm>
            <a:off x="3486503" y="4569508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F0C3F128-9AE8-DA23-6B3F-75C7C10C16A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12776" y="4832014"/>
            <a:ext cx="803691" cy="244159"/>
          </a:xfrm>
          <a:prstGeom prst="rect">
            <a:avLst/>
          </a:prstGeom>
        </p:spPr>
      </p:pic>
      <p:sp>
        <p:nvSpPr>
          <p:cNvPr id="86" name="Yuvarlatılmış Dikdörtgen 1">
            <a:extLst>
              <a:ext uri="{FF2B5EF4-FFF2-40B4-BE49-F238E27FC236}">
                <a16:creationId xmlns:a16="http://schemas.microsoft.com/office/drawing/2014/main" id="{E939832F-14C2-DC49-A323-A073127B29BF}"/>
              </a:ext>
            </a:extLst>
          </p:cNvPr>
          <p:cNvSpPr/>
          <p:nvPr/>
        </p:nvSpPr>
        <p:spPr>
          <a:xfrm>
            <a:off x="1462540" y="4589732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5" name="Resim 84" descr="grafik, yazı tipi, daire, logo içeren bir resim&#10;&#10;Açıklama otomatik olarak oluşturuldu">
            <a:extLst>
              <a:ext uri="{FF2B5EF4-FFF2-40B4-BE49-F238E27FC236}">
                <a16:creationId xmlns:a16="http://schemas.microsoft.com/office/drawing/2014/main" id="{2D005FDC-D021-E76C-8024-28F19442611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51221" y="4720635"/>
            <a:ext cx="483736" cy="467611"/>
          </a:xfrm>
          <a:prstGeom prst="rect">
            <a:avLst/>
          </a:prstGeom>
        </p:spPr>
      </p:pic>
      <p:sp>
        <p:nvSpPr>
          <p:cNvPr id="88" name="Yuvarlatılmış Dikdörtgen 1">
            <a:extLst>
              <a:ext uri="{FF2B5EF4-FFF2-40B4-BE49-F238E27FC236}">
                <a16:creationId xmlns:a16="http://schemas.microsoft.com/office/drawing/2014/main" id="{A70F8EC8-D1C4-5A5B-8646-A9E704B868F3}"/>
              </a:ext>
            </a:extLst>
          </p:cNvPr>
          <p:cNvSpPr/>
          <p:nvPr/>
        </p:nvSpPr>
        <p:spPr>
          <a:xfrm>
            <a:off x="5458958" y="4543975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7" name="Resim 86" descr="yazı tipi, grafik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A109F44C-499A-D7B1-5CF7-61A77D8498B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04103" y="4808086"/>
            <a:ext cx="760310" cy="228093"/>
          </a:xfrm>
          <a:prstGeom prst="rect">
            <a:avLst/>
          </a:prstGeom>
        </p:spPr>
      </p:pic>
      <p:sp>
        <p:nvSpPr>
          <p:cNvPr id="90" name="Yuvarlatılmış Dikdörtgen 1">
            <a:extLst>
              <a:ext uri="{FF2B5EF4-FFF2-40B4-BE49-F238E27FC236}">
                <a16:creationId xmlns:a16="http://schemas.microsoft.com/office/drawing/2014/main" id="{A08D7FD5-7714-22BE-FECD-220F6E40F4B7}"/>
              </a:ext>
            </a:extLst>
          </p:cNvPr>
          <p:cNvSpPr/>
          <p:nvPr/>
        </p:nvSpPr>
        <p:spPr>
          <a:xfrm>
            <a:off x="6430588" y="4532789"/>
            <a:ext cx="859327" cy="8024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9" name="Resim 88">
            <a:extLst>
              <a:ext uri="{FF2B5EF4-FFF2-40B4-BE49-F238E27FC236}">
                <a16:creationId xmlns:a16="http://schemas.microsoft.com/office/drawing/2014/main" id="{2F1096B3-F03A-4D40-2CEA-7E5C49ED90D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91302" y="4716963"/>
            <a:ext cx="774602" cy="372231"/>
          </a:xfrm>
          <a:prstGeom prst="rect">
            <a:avLst/>
          </a:prstGeom>
        </p:spPr>
      </p:pic>
      <p:sp>
        <p:nvSpPr>
          <p:cNvPr id="92" name="Yuvarlatılmış Dikdörtgen 1">
            <a:extLst>
              <a:ext uri="{FF2B5EF4-FFF2-40B4-BE49-F238E27FC236}">
                <a16:creationId xmlns:a16="http://schemas.microsoft.com/office/drawing/2014/main" id="{BAB2C6CC-DFE5-41FB-11D5-D146281FF99E}"/>
              </a:ext>
            </a:extLst>
          </p:cNvPr>
          <p:cNvSpPr/>
          <p:nvPr/>
        </p:nvSpPr>
        <p:spPr>
          <a:xfrm>
            <a:off x="2474001" y="4561754"/>
            <a:ext cx="859327" cy="802456"/>
          </a:xfrm>
          <a:prstGeom prst="roundRect">
            <a:avLst/>
          </a:prstGeom>
          <a:solidFill>
            <a:srgbClr val="020607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1" name="Resim 90">
            <a:extLst>
              <a:ext uri="{FF2B5EF4-FFF2-40B4-BE49-F238E27FC236}">
                <a16:creationId xmlns:a16="http://schemas.microsoft.com/office/drawing/2014/main" id="{FCEC1FF7-4D0C-4CF7-D4F7-FF6B9998935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01298" y="4834202"/>
            <a:ext cx="798436" cy="257560"/>
          </a:xfrm>
          <a:prstGeom prst="rect">
            <a:avLst/>
          </a:prstGeom>
        </p:spPr>
      </p:pic>
      <p:sp>
        <p:nvSpPr>
          <p:cNvPr id="94" name="Yuvarlatılmış Dikdörtgen 1">
            <a:extLst>
              <a:ext uri="{FF2B5EF4-FFF2-40B4-BE49-F238E27FC236}">
                <a16:creationId xmlns:a16="http://schemas.microsoft.com/office/drawing/2014/main" id="{D4374847-5002-3D62-C299-EA4C12EEE1A1}"/>
              </a:ext>
            </a:extLst>
          </p:cNvPr>
          <p:cNvSpPr/>
          <p:nvPr/>
        </p:nvSpPr>
        <p:spPr>
          <a:xfrm>
            <a:off x="7392231" y="4523789"/>
            <a:ext cx="859327" cy="802456"/>
          </a:xfrm>
          <a:prstGeom prst="roundRect">
            <a:avLst/>
          </a:prstGeom>
          <a:solidFill>
            <a:srgbClr val="0B3041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3" name="Resim 92" descr="grafik, yazı tipi, grafik tasarım, metin içeren bir resim&#10;&#10;Açıklama otomatik olarak oluşturuldu">
            <a:extLst>
              <a:ext uri="{FF2B5EF4-FFF2-40B4-BE49-F238E27FC236}">
                <a16:creationId xmlns:a16="http://schemas.microsoft.com/office/drawing/2014/main" id="{6A062A47-68A2-F30B-BC05-C0A3C628C93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63292" y="4843356"/>
            <a:ext cx="733245" cy="1575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101" name="Resim 100">
            <a:extLst>
              <a:ext uri="{FF2B5EF4-FFF2-40B4-BE49-F238E27FC236}">
                <a16:creationId xmlns:a16="http://schemas.microsoft.com/office/drawing/2014/main" id="{D490C5CC-8C2E-A607-E66F-232E878A3C2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546395" y="3799502"/>
            <a:ext cx="747301" cy="429300"/>
          </a:xfrm>
          <a:prstGeom prst="rect">
            <a:avLst/>
          </a:prstGeom>
        </p:spPr>
      </p:pic>
      <p:pic>
        <p:nvPicPr>
          <p:cNvPr id="103" name="Resim 102">
            <a:extLst>
              <a:ext uri="{FF2B5EF4-FFF2-40B4-BE49-F238E27FC236}">
                <a16:creationId xmlns:a16="http://schemas.microsoft.com/office/drawing/2014/main" id="{B928F115-EA6E-6023-4F44-EF16EA8F481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541478" y="2194741"/>
            <a:ext cx="712481" cy="196917"/>
          </a:xfrm>
          <a:prstGeom prst="rect">
            <a:avLst/>
          </a:prstGeom>
        </p:spPr>
      </p:pic>
      <p:sp>
        <p:nvSpPr>
          <p:cNvPr id="3" name="Yuvarlatılmış Dikdörtgen 1">
            <a:extLst>
              <a:ext uri="{FF2B5EF4-FFF2-40B4-BE49-F238E27FC236}">
                <a16:creationId xmlns:a16="http://schemas.microsoft.com/office/drawing/2014/main" id="{62E42482-CE6E-61B9-903E-84B4EAB34848}"/>
              </a:ext>
            </a:extLst>
          </p:cNvPr>
          <p:cNvSpPr/>
          <p:nvPr/>
        </p:nvSpPr>
        <p:spPr>
          <a:xfrm>
            <a:off x="4465847" y="4561754"/>
            <a:ext cx="859327" cy="802456"/>
          </a:xfrm>
          <a:prstGeom prst="roundRect">
            <a:avLst/>
          </a:prstGeom>
          <a:solidFill>
            <a:srgbClr val="14539A"/>
          </a:solidFill>
          <a:ln w="3175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DB9FE-81FC-FB37-05D0-3BC162F4F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49" y="4867547"/>
            <a:ext cx="1077467" cy="1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90DA5-8BC4-0968-6CE5-E706FAB0B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Çapraz Köşeleri Yuvarlatılmış Dikdörtgen 5">
            <a:extLst>
              <a:ext uri="{FF2B5EF4-FFF2-40B4-BE49-F238E27FC236}">
                <a16:creationId xmlns:a16="http://schemas.microsoft.com/office/drawing/2014/main" id="{5BA0720F-6BA1-882C-18AF-1153D709F5B8}"/>
              </a:ext>
            </a:extLst>
          </p:cNvPr>
          <p:cNvSpPr/>
          <p:nvPr/>
        </p:nvSpPr>
        <p:spPr>
          <a:xfrm>
            <a:off x="513544" y="374523"/>
            <a:ext cx="3432646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Çapraz Köşeleri Yuvarlatılmış Dikdörtgen 6">
            <a:extLst>
              <a:ext uri="{FF2B5EF4-FFF2-40B4-BE49-F238E27FC236}">
                <a16:creationId xmlns:a16="http://schemas.microsoft.com/office/drawing/2014/main" id="{B190C2DE-20ED-A89F-B57F-052B9AAB9123}"/>
              </a:ext>
            </a:extLst>
          </p:cNvPr>
          <p:cNvSpPr/>
          <p:nvPr/>
        </p:nvSpPr>
        <p:spPr>
          <a:xfrm>
            <a:off x="513544" y="3786239"/>
            <a:ext cx="3432646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A79175F5-3DA8-F917-54B5-AEB72BD5F8A7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076659" y="-1792110"/>
            <a:ext cx="7597974" cy="8668942"/>
          </a:xfrm>
          <a:prstGeom prst="rect">
            <a:avLst/>
          </a:prstGeom>
        </p:spPr>
      </p:pic>
      <p:sp>
        <p:nvSpPr>
          <p:cNvPr id="4" name="Çapraz Köşeleri Yuvarlatılmış Dikdörtgen 1">
            <a:extLst>
              <a:ext uri="{FF2B5EF4-FFF2-40B4-BE49-F238E27FC236}">
                <a16:creationId xmlns:a16="http://schemas.microsoft.com/office/drawing/2014/main" id="{08F3BA30-E507-62F4-CE21-2CDBCB8927D6}"/>
              </a:ext>
            </a:extLst>
          </p:cNvPr>
          <p:cNvSpPr/>
          <p:nvPr/>
        </p:nvSpPr>
        <p:spPr>
          <a:xfrm>
            <a:off x="329894" y="4315639"/>
            <a:ext cx="9281939" cy="1746585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 dirty="0">
              <a:solidFill>
                <a:schemeClr val="bg2">
                  <a:lumMod val="10000"/>
                </a:schemeClr>
              </a:solidFill>
              <a:latin typeface="Daytona" panose="020B060403050004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7EF131E-7C9B-1E37-3B30-92AA00820CEB}"/>
              </a:ext>
            </a:extLst>
          </p:cNvPr>
          <p:cNvSpPr/>
          <p:nvPr/>
        </p:nvSpPr>
        <p:spPr>
          <a:xfrm>
            <a:off x="0" y="6604000"/>
            <a:ext cx="12192000" cy="244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0A4E340-CED0-D199-5C3C-B47CD4AF5E72}"/>
              </a:ext>
            </a:extLst>
          </p:cNvPr>
          <p:cNvSpPr txBox="1"/>
          <p:nvPr/>
        </p:nvSpPr>
        <p:spPr>
          <a:xfrm>
            <a:off x="645598" y="3806424"/>
            <a:ext cx="48838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Sertifikalarımız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3" name="Çapraz Köşeleri Yuvarlatılmış Dikdörtgen 1">
            <a:extLst>
              <a:ext uri="{FF2B5EF4-FFF2-40B4-BE49-F238E27FC236}">
                <a16:creationId xmlns:a16="http://schemas.microsoft.com/office/drawing/2014/main" id="{FED01505-BC76-34E4-2FB8-145BC9490CF0}"/>
              </a:ext>
            </a:extLst>
          </p:cNvPr>
          <p:cNvSpPr/>
          <p:nvPr/>
        </p:nvSpPr>
        <p:spPr>
          <a:xfrm>
            <a:off x="329894" y="998370"/>
            <a:ext cx="9281939" cy="2569226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 fontAlgn="base">
              <a:buFont typeface="Wingdings" panose="05000000000000000000" pitchFamily="2" charset="2"/>
              <a:buChar char="ü"/>
            </a:pP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Virtualization</a:t>
            </a:r>
            <a:endParaRPr lang="tr-TR" sz="14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Daytona" panose="020B0604030500040204" pitchFamily="34" charset="0"/>
            </a:endParaRPr>
          </a:p>
          <a:p>
            <a:pPr marL="285750" indent="-285750" rtl="0" fontAlgn="base">
              <a:buFont typeface="Wingdings" panose="05000000000000000000" pitchFamily="2" charset="2"/>
              <a:buChar char="ü"/>
            </a:pP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Containerization</a:t>
            </a:r>
            <a:endParaRPr lang="tr-TR" sz="14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Daytona" panose="020B0604030500040204" pitchFamily="34" charset="0"/>
            </a:endParaRPr>
          </a:p>
          <a:p>
            <a:pPr marL="285750" indent="-285750" rtl="0" fontAlgn="base">
              <a:buFont typeface="Wingdings" panose="05000000000000000000" pitchFamily="2" charset="2"/>
              <a:buChar char="ü"/>
            </a:pP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Cloud Management </a:t>
            </a: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Platforms</a:t>
            </a:r>
            <a:endParaRPr lang="tr-TR" sz="14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Daytona" panose="020B0604030500040204" pitchFamily="34" charset="0"/>
            </a:endParaRPr>
          </a:p>
          <a:p>
            <a:pPr marL="285750" indent="-285750" rtl="0" fontAlgn="base">
              <a:buFont typeface="Wingdings" panose="05000000000000000000" pitchFamily="2" charset="2"/>
              <a:buChar char="ü"/>
            </a:pP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Software-</a:t>
            </a: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Defined</a:t>
            </a: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 Networking (SDN)</a:t>
            </a:r>
          </a:p>
          <a:p>
            <a:pPr marL="285750" indent="-285750" rtl="0" fontAlgn="base">
              <a:buFont typeface="Wingdings" panose="05000000000000000000" pitchFamily="2" charset="2"/>
              <a:buChar char="ü"/>
            </a:pP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Storage </a:t>
            </a: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Virtualization</a:t>
            </a:r>
            <a:endParaRPr lang="tr-TR" sz="14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Daytona" panose="020B0604030500040204" pitchFamily="34" charset="0"/>
            </a:endParaRPr>
          </a:p>
          <a:p>
            <a:pPr marL="285750" indent="-285750" rtl="0" fontAlgn="base">
              <a:buFont typeface="Wingdings" panose="05000000000000000000" pitchFamily="2" charset="2"/>
              <a:buChar char="ü"/>
            </a:pP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Serverless</a:t>
            </a: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 Computing</a:t>
            </a:r>
          </a:p>
          <a:p>
            <a:pPr marL="285750" indent="-285750" rtl="0" fontAlgn="base">
              <a:buFont typeface="Wingdings" panose="05000000000000000000" pitchFamily="2" charset="2"/>
              <a:buChar char="ü"/>
            </a:pP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Security Technologies</a:t>
            </a:r>
          </a:p>
          <a:p>
            <a:pPr marL="285750" indent="-285750" rtl="0" fontAlgn="base">
              <a:buFont typeface="Wingdings" panose="05000000000000000000" pitchFamily="2" charset="2"/>
              <a:buChar char="ü"/>
            </a:pP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Load</a:t>
            </a: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 </a:t>
            </a: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Balancing</a:t>
            </a:r>
            <a:endParaRPr lang="tr-TR" sz="14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Daytona" panose="020B0604030500040204" pitchFamily="34" charset="0"/>
            </a:endParaRPr>
          </a:p>
          <a:p>
            <a:pPr marL="285750" indent="-285750" rtl="0" fontAlgn="base">
              <a:buFont typeface="Wingdings" panose="05000000000000000000" pitchFamily="2" charset="2"/>
              <a:buChar char="ü"/>
            </a:pP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Monitoring</a:t>
            </a: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 </a:t>
            </a: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and</a:t>
            </a: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 </a:t>
            </a: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Logging</a:t>
            </a: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 Tools</a:t>
            </a:r>
          </a:p>
          <a:p>
            <a:pPr marL="285750" indent="-285750" rtl="0" fontAlgn="base">
              <a:buFont typeface="Wingdings" panose="05000000000000000000" pitchFamily="2" charset="2"/>
              <a:buChar char="ü"/>
            </a:pP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Database as a Service (</a:t>
            </a: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DBaaS</a:t>
            </a: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)</a:t>
            </a:r>
          </a:p>
          <a:p>
            <a:pPr marL="285750" indent="-285750" rtl="0" fontAlgn="base">
              <a:buFont typeface="Wingdings" panose="05000000000000000000" pitchFamily="2" charset="2"/>
              <a:buChar char="ü"/>
            </a:pPr>
            <a:r>
              <a:rPr lang="tr-TR" sz="14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Edge</a:t>
            </a:r>
            <a:r>
              <a:rPr lang="tr-TR" sz="14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aytona" panose="020B0604030500040204" pitchFamily="34" charset="0"/>
              </a:rPr>
              <a:t> Computing Technologies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5AB50AF-9315-ABC4-AD53-00C26B4D342D}"/>
              </a:ext>
            </a:extLst>
          </p:cNvPr>
          <p:cNvSpPr txBox="1"/>
          <p:nvPr/>
        </p:nvSpPr>
        <p:spPr>
          <a:xfrm>
            <a:off x="645599" y="374523"/>
            <a:ext cx="48838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Teknolojik Altyapımız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iso 27001:2013 bilgi guvenligi yonetim sistemi iso 27001:2022 geçiş">
            <a:extLst>
              <a:ext uri="{FF2B5EF4-FFF2-40B4-BE49-F238E27FC236}">
                <a16:creationId xmlns:a16="http://schemas.microsoft.com/office/drawing/2014/main" id="{756101F1-B193-4630-85AA-BDDD71B0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27" y="4449542"/>
            <a:ext cx="3155801" cy="14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lite | Greenmer">
            <a:extLst>
              <a:ext uri="{FF2B5EF4-FFF2-40B4-BE49-F238E27FC236}">
                <a16:creationId xmlns:a16="http://schemas.microsoft.com/office/drawing/2014/main" id="{D739220C-47F2-1E87-971C-FFB7DCA0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10" y="4475555"/>
            <a:ext cx="1302180" cy="133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SO 22301:2012">
            <a:extLst>
              <a:ext uri="{FF2B5EF4-FFF2-40B4-BE49-F238E27FC236}">
                <a16:creationId xmlns:a16="http://schemas.microsoft.com/office/drawing/2014/main" id="{59A36133-B304-B9B9-4F91-2C112AFA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28" y="4449542"/>
            <a:ext cx="1444890" cy="14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SO 20000-1">
            <a:extLst>
              <a:ext uri="{FF2B5EF4-FFF2-40B4-BE49-F238E27FC236}">
                <a16:creationId xmlns:a16="http://schemas.microsoft.com/office/drawing/2014/main" id="{31234B75-219E-F3BB-6349-6508D094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46" y="4272500"/>
            <a:ext cx="1730911" cy="173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2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35275-8CB6-4D0D-0BB8-8CC0F2B22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FC035FE-3B23-591D-E97D-42ECAB72E8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8378"/>
            <a:ext cx="10046043" cy="6796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 descr="metin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63DB8E96-7B93-FC63-0E96-E6A7C20C4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032" y="6203092"/>
            <a:ext cx="1346887" cy="559807"/>
          </a:xfrm>
          <a:prstGeom prst="rect">
            <a:avLst/>
          </a:prstGeom>
        </p:spPr>
      </p:pic>
      <p:pic>
        <p:nvPicPr>
          <p:cNvPr id="2" name="Resim 1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5ED1FC96-313F-3557-ACD6-36CB416A7975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113567" y="-2185947"/>
            <a:ext cx="7597974" cy="8668942"/>
          </a:xfrm>
          <a:prstGeom prst="rect">
            <a:avLst/>
          </a:prstGeom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EA0D0B4B-D9A4-86C0-EA5C-FBFBDB74331F}"/>
              </a:ext>
            </a:extLst>
          </p:cNvPr>
          <p:cNvSpPr txBox="1"/>
          <p:nvPr/>
        </p:nvSpPr>
        <p:spPr>
          <a:xfrm>
            <a:off x="226834" y="3358124"/>
            <a:ext cx="9129816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en son teknolojiler ile tüm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sistem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ve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ağ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altyapınızı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izler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buralarda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oluşabilecek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hataları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ayıklar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ve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giderir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Gerçek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zamanlı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izleme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ve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anlık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müdahale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yöntemleri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merkezinde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barındırılan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tüm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donanımlarınızın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kesintisiz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olarak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çalışmasına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destek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olur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0B92152-B149-13BD-BB78-BD3B39AC76E8}"/>
              </a:ext>
            </a:extLst>
          </p:cNvPr>
          <p:cNvSpPr txBox="1"/>
          <p:nvPr/>
        </p:nvSpPr>
        <p:spPr>
          <a:xfrm>
            <a:off x="226833" y="1872220"/>
            <a:ext cx="105120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Teknoloji,</a:t>
            </a:r>
          </a:p>
          <a:p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IT izleme sistemi ile her an yanınızda,</a:t>
            </a: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35CA69A6-F20D-FE6E-C349-4E3F568003E6}"/>
              </a:ext>
            </a:extLst>
          </p:cNvPr>
          <p:cNvCxnSpPr/>
          <p:nvPr/>
        </p:nvCxnSpPr>
        <p:spPr>
          <a:xfrm>
            <a:off x="226833" y="2934254"/>
            <a:ext cx="9129817" cy="0"/>
          </a:xfrm>
          <a:prstGeom prst="line">
            <a:avLst/>
          </a:prstGeom>
          <a:ln>
            <a:solidFill>
              <a:srgbClr val="FF55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Çapraz Köşeleri Yuvarlatılmış Dikdörtgen 1">
            <a:extLst>
              <a:ext uri="{FF2B5EF4-FFF2-40B4-BE49-F238E27FC236}">
                <a16:creationId xmlns:a16="http://schemas.microsoft.com/office/drawing/2014/main" id="{2ED1480A-2756-588D-BA71-62836BB0032E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Daytona" panose="020B0604030500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279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196-B978-1B65-F685-9A3F8FA8C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Çapraz Köşeleri Yuvarlatılmış Dikdörtgen 7">
            <a:extLst>
              <a:ext uri="{FF2B5EF4-FFF2-40B4-BE49-F238E27FC236}">
                <a16:creationId xmlns:a16="http://schemas.microsoft.com/office/drawing/2014/main" id="{CCB231A7-DBFF-3C01-E778-4FC188C64D58}"/>
              </a:ext>
            </a:extLst>
          </p:cNvPr>
          <p:cNvSpPr/>
          <p:nvPr/>
        </p:nvSpPr>
        <p:spPr>
          <a:xfrm>
            <a:off x="863890" y="502787"/>
            <a:ext cx="3432646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Çapraz Köşeleri Yuvarlatılmış Dikdörtgen 1">
            <a:extLst>
              <a:ext uri="{FF2B5EF4-FFF2-40B4-BE49-F238E27FC236}">
                <a16:creationId xmlns:a16="http://schemas.microsoft.com/office/drawing/2014/main" id="{C7FC1692-8D44-B4C7-C32E-7D49293A4494}"/>
              </a:ext>
            </a:extLst>
          </p:cNvPr>
          <p:cNvSpPr/>
          <p:nvPr/>
        </p:nvSpPr>
        <p:spPr>
          <a:xfrm>
            <a:off x="442777" y="982347"/>
            <a:ext cx="9091307" cy="5382761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 fontAlgn="base">
              <a:buFont typeface="Wingdings" panose="05000000000000000000" pitchFamily="2" charset="2"/>
              <a:buChar char="ü"/>
            </a:pPr>
            <a:endParaRPr lang="tr-TR" sz="1400" b="0" i="0" u="none" strike="noStrike" dirty="0">
              <a:solidFill>
                <a:srgbClr val="000000"/>
              </a:solidFill>
              <a:effectLst/>
              <a:latin typeface="Daytona" panose="020B0604030500040204" pitchFamily="34" charset="0"/>
            </a:endParaRPr>
          </a:p>
        </p:txBody>
      </p:sp>
      <p:pic>
        <p:nvPicPr>
          <p:cNvPr id="18" name="Resim 17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FBDCF854-AAD1-9F53-CC04-92FD79A3FB6C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113567" y="-2185947"/>
            <a:ext cx="7597974" cy="8668942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5D7C37A-7D98-F756-B343-F480BF69B7A4}"/>
              </a:ext>
            </a:extLst>
          </p:cNvPr>
          <p:cNvSpPr/>
          <p:nvPr/>
        </p:nvSpPr>
        <p:spPr>
          <a:xfrm>
            <a:off x="0" y="6604000"/>
            <a:ext cx="12192000" cy="244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090A69E-F6F8-25DC-8F23-E2A725218143}"/>
              </a:ext>
            </a:extLst>
          </p:cNvPr>
          <p:cNvSpPr txBox="1"/>
          <p:nvPr/>
        </p:nvSpPr>
        <p:spPr>
          <a:xfrm>
            <a:off x="1336227" y="543197"/>
            <a:ext cx="48838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İZLEME ALTYAPIMIZ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6F74E1-6430-B5D1-804A-9691F60D9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46" y="1234004"/>
            <a:ext cx="8166664" cy="384567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E3AE39D-D290-9E27-CAD4-29913A607106}"/>
              </a:ext>
            </a:extLst>
          </p:cNvPr>
          <p:cNvSpPr txBox="1"/>
          <p:nvPr/>
        </p:nvSpPr>
        <p:spPr>
          <a:xfrm>
            <a:off x="863890" y="5276644"/>
            <a:ext cx="82084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Servis ve Erişebilirlik SLA taahhüdümüz yıllık %99,98 ve üzeri kesintisizlik ile hizmet sağlamak önceliğimiz olup, TRN Teknoloji’ye özel olarak tasarlanmış olan monitör ve izleme ekranlarımız ile tüm altyapımızı canlı olarak takip ederek aylık olarak raporlandırırız.  </a:t>
            </a:r>
            <a:endParaRPr lang="tr-T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5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FF377-4539-58B6-6AAF-248F935BC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leri Yuvarlatılmış Dikdörtgen 3">
            <a:extLst>
              <a:ext uri="{FF2B5EF4-FFF2-40B4-BE49-F238E27FC236}">
                <a16:creationId xmlns:a16="http://schemas.microsoft.com/office/drawing/2014/main" id="{C54B38CF-C0E6-A226-BFFD-8013541BA1F6}"/>
              </a:ext>
            </a:extLst>
          </p:cNvPr>
          <p:cNvSpPr/>
          <p:nvPr/>
        </p:nvSpPr>
        <p:spPr>
          <a:xfrm>
            <a:off x="485454" y="456321"/>
            <a:ext cx="5483545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Çapraz Köşeleri Yuvarlatılmış Dikdörtgen 1">
            <a:extLst>
              <a:ext uri="{FF2B5EF4-FFF2-40B4-BE49-F238E27FC236}">
                <a16:creationId xmlns:a16="http://schemas.microsoft.com/office/drawing/2014/main" id="{C8CBD34E-64E6-25CE-4896-6CE4B34CD8F1}"/>
              </a:ext>
            </a:extLst>
          </p:cNvPr>
          <p:cNvSpPr/>
          <p:nvPr/>
        </p:nvSpPr>
        <p:spPr>
          <a:xfrm>
            <a:off x="442777" y="982347"/>
            <a:ext cx="9091307" cy="5382761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 fontAlgn="base">
              <a:buFont typeface="Wingdings" panose="05000000000000000000" pitchFamily="2" charset="2"/>
              <a:buChar char="ü"/>
            </a:pPr>
            <a:endParaRPr lang="tr-TR" sz="1400" b="0" i="0" u="none" strike="noStrike" dirty="0">
              <a:solidFill>
                <a:srgbClr val="000000"/>
              </a:solidFill>
              <a:effectLst/>
              <a:latin typeface="Daytona" panose="020B0604030500040204" pitchFamily="34" charset="0"/>
            </a:endParaRPr>
          </a:p>
        </p:txBody>
      </p:sp>
      <p:pic>
        <p:nvPicPr>
          <p:cNvPr id="18" name="Resim 17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5103BA1A-C618-272C-313D-EFD6CD1E9702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113567" y="-2185947"/>
            <a:ext cx="7597974" cy="8668942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DC6AAA13-D356-E2D1-5368-996B3668CFA2}"/>
              </a:ext>
            </a:extLst>
          </p:cNvPr>
          <p:cNvSpPr/>
          <p:nvPr/>
        </p:nvSpPr>
        <p:spPr>
          <a:xfrm>
            <a:off x="0" y="6604000"/>
            <a:ext cx="12192000" cy="244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55B9B78-7F61-9A50-0D5B-71D4FEDCEB7F}"/>
              </a:ext>
            </a:extLst>
          </p:cNvPr>
          <p:cNvSpPr txBox="1"/>
          <p:nvPr/>
        </p:nvSpPr>
        <p:spPr>
          <a:xfrm>
            <a:off x="1383170" y="492891"/>
            <a:ext cx="48838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DESTEK VE MÜDAHALE SÜRELERİMİZ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3" name="Resim 2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622216EA-FFEA-94B6-8EF5-C9EC84FC5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778" y="1208760"/>
            <a:ext cx="5568103" cy="48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1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6BBCD-11B9-23C5-7AD5-62BE0D381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57C5EBFD-1E10-0A56-4D3C-7D4961BEE9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3889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A8C35494-9254-E7F1-D93B-55B1DE0738EB}"/>
              </a:ext>
            </a:extLst>
          </p:cNvPr>
          <p:cNvSpPr/>
          <p:nvPr/>
        </p:nvSpPr>
        <p:spPr>
          <a:xfrm>
            <a:off x="1129959" y="1307720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5AC38C71-C7AA-8B83-A5E1-8A5373885E17}"/>
              </a:ext>
            </a:extLst>
          </p:cNvPr>
          <p:cNvSpPr/>
          <p:nvPr/>
        </p:nvSpPr>
        <p:spPr>
          <a:xfrm>
            <a:off x="2560474" y="1307723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E800FD68-42BD-B512-BD17-16580642DA29}"/>
              </a:ext>
            </a:extLst>
          </p:cNvPr>
          <p:cNvSpPr/>
          <p:nvPr/>
        </p:nvSpPr>
        <p:spPr>
          <a:xfrm>
            <a:off x="4075874" y="1307723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094FD145-57D4-1BD0-57B2-D9E2667453AB}"/>
              </a:ext>
            </a:extLst>
          </p:cNvPr>
          <p:cNvSpPr/>
          <p:nvPr/>
        </p:nvSpPr>
        <p:spPr>
          <a:xfrm>
            <a:off x="5536221" y="1307722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7124F136-F744-75F0-B30C-2F6E9E1DD070}"/>
              </a:ext>
            </a:extLst>
          </p:cNvPr>
          <p:cNvSpPr/>
          <p:nvPr/>
        </p:nvSpPr>
        <p:spPr>
          <a:xfrm>
            <a:off x="8436050" y="1285836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E3647B6F-E36A-29DF-59BF-372950FB1C22}"/>
              </a:ext>
            </a:extLst>
          </p:cNvPr>
          <p:cNvSpPr/>
          <p:nvPr/>
        </p:nvSpPr>
        <p:spPr>
          <a:xfrm>
            <a:off x="7017393" y="1319603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8B804DB-D25C-A025-E316-E6C41DD08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0301" y="335281"/>
            <a:ext cx="668020" cy="761036"/>
          </a:xfrm>
          <a:prstGeom prst="rect">
            <a:avLst/>
          </a:prstGeom>
        </p:spPr>
      </p:pic>
      <p:sp>
        <p:nvSpPr>
          <p:cNvPr id="11" name="Yuvarlatılmış Dikdörtgen 8">
            <a:extLst>
              <a:ext uri="{FF2B5EF4-FFF2-40B4-BE49-F238E27FC236}">
                <a16:creationId xmlns:a16="http://schemas.microsoft.com/office/drawing/2014/main" id="{B56CAAC0-910D-B8A4-E6C5-FA59B4D8E36A}"/>
              </a:ext>
            </a:extLst>
          </p:cNvPr>
          <p:cNvSpPr/>
          <p:nvPr/>
        </p:nvSpPr>
        <p:spPr>
          <a:xfrm>
            <a:off x="9885965" y="1307720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">
            <a:extLst>
              <a:ext uri="{FF2B5EF4-FFF2-40B4-BE49-F238E27FC236}">
                <a16:creationId xmlns:a16="http://schemas.microsoft.com/office/drawing/2014/main" id="{3E6088B9-C783-C876-F296-7F2569D34F35}"/>
              </a:ext>
            </a:extLst>
          </p:cNvPr>
          <p:cNvSpPr/>
          <p:nvPr/>
        </p:nvSpPr>
        <p:spPr>
          <a:xfrm>
            <a:off x="1122328" y="2548555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2">
            <a:extLst>
              <a:ext uri="{FF2B5EF4-FFF2-40B4-BE49-F238E27FC236}">
                <a16:creationId xmlns:a16="http://schemas.microsoft.com/office/drawing/2014/main" id="{B24030C1-B360-B752-4A78-58381252E9D0}"/>
              </a:ext>
            </a:extLst>
          </p:cNvPr>
          <p:cNvSpPr/>
          <p:nvPr/>
        </p:nvSpPr>
        <p:spPr>
          <a:xfrm>
            <a:off x="2556838" y="2548555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3">
            <a:extLst>
              <a:ext uri="{FF2B5EF4-FFF2-40B4-BE49-F238E27FC236}">
                <a16:creationId xmlns:a16="http://schemas.microsoft.com/office/drawing/2014/main" id="{83576AFA-FF01-DB3E-95F5-E55D7C279ECF}"/>
              </a:ext>
            </a:extLst>
          </p:cNvPr>
          <p:cNvSpPr/>
          <p:nvPr/>
        </p:nvSpPr>
        <p:spPr>
          <a:xfrm>
            <a:off x="4065241" y="2548558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4">
            <a:extLst>
              <a:ext uri="{FF2B5EF4-FFF2-40B4-BE49-F238E27FC236}">
                <a16:creationId xmlns:a16="http://schemas.microsoft.com/office/drawing/2014/main" id="{FA156700-D28B-EA81-9C69-F1A4EB0F7559}"/>
              </a:ext>
            </a:extLst>
          </p:cNvPr>
          <p:cNvSpPr/>
          <p:nvPr/>
        </p:nvSpPr>
        <p:spPr>
          <a:xfrm>
            <a:off x="5525588" y="2548557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8">
            <a:extLst>
              <a:ext uri="{FF2B5EF4-FFF2-40B4-BE49-F238E27FC236}">
                <a16:creationId xmlns:a16="http://schemas.microsoft.com/office/drawing/2014/main" id="{00DAF70D-380A-4935-B2E0-BEE01E799D5E}"/>
              </a:ext>
            </a:extLst>
          </p:cNvPr>
          <p:cNvSpPr/>
          <p:nvPr/>
        </p:nvSpPr>
        <p:spPr>
          <a:xfrm>
            <a:off x="8425417" y="2548556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varlatılmış Dikdörtgen 9">
            <a:extLst>
              <a:ext uri="{FF2B5EF4-FFF2-40B4-BE49-F238E27FC236}">
                <a16:creationId xmlns:a16="http://schemas.microsoft.com/office/drawing/2014/main" id="{C9D29955-575F-B4E8-EE94-BC70780D71D4}"/>
              </a:ext>
            </a:extLst>
          </p:cNvPr>
          <p:cNvSpPr/>
          <p:nvPr/>
        </p:nvSpPr>
        <p:spPr>
          <a:xfrm>
            <a:off x="6975503" y="2548557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8">
            <a:extLst>
              <a:ext uri="{FF2B5EF4-FFF2-40B4-BE49-F238E27FC236}">
                <a16:creationId xmlns:a16="http://schemas.microsoft.com/office/drawing/2014/main" id="{2F4C915D-1487-4A79-5F4B-98C52D2B86FE}"/>
              </a:ext>
            </a:extLst>
          </p:cNvPr>
          <p:cNvSpPr/>
          <p:nvPr/>
        </p:nvSpPr>
        <p:spPr>
          <a:xfrm>
            <a:off x="9875332" y="2548555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">
            <a:extLst>
              <a:ext uri="{FF2B5EF4-FFF2-40B4-BE49-F238E27FC236}">
                <a16:creationId xmlns:a16="http://schemas.microsoft.com/office/drawing/2014/main" id="{C4C8F062-ECD8-E115-421E-8527132583BB}"/>
              </a:ext>
            </a:extLst>
          </p:cNvPr>
          <p:cNvSpPr/>
          <p:nvPr/>
        </p:nvSpPr>
        <p:spPr>
          <a:xfrm>
            <a:off x="1122187" y="3780673"/>
            <a:ext cx="1161323" cy="1082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varlatılmış Dikdörtgen 2">
            <a:extLst>
              <a:ext uri="{FF2B5EF4-FFF2-40B4-BE49-F238E27FC236}">
                <a16:creationId xmlns:a16="http://schemas.microsoft.com/office/drawing/2014/main" id="{1FFE9A72-D8AF-923A-E588-C2603A6D8D06}"/>
              </a:ext>
            </a:extLst>
          </p:cNvPr>
          <p:cNvSpPr/>
          <p:nvPr/>
        </p:nvSpPr>
        <p:spPr>
          <a:xfrm>
            <a:off x="2560474" y="3780673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3">
            <a:extLst>
              <a:ext uri="{FF2B5EF4-FFF2-40B4-BE49-F238E27FC236}">
                <a16:creationId xmlns:a16="http://schemas.microsoft.com/office/drawing/2014/main" id="{36D66F99-8995-1C54-B31B-D7BE80FDFCC0}"/>
              </a:ext>
            </a:extLst>
          </p:cNvPr>
          <p:cNvSpPr/>
          <p:nvPr/>
        </p:nvSpPr>
        <p:spPr>
          <a:xfrm>
            <a:off x="4075874" y="3780673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4">
            <a:extLst>
              <a:ext uri="{FF2B5EF4-FFF2-40B4-BE49-F238E27FC236}">
                <a16:creationId xmlns:a16="http://schemas.microsoft.com/office/drawing/2014/main" id="{EC1D819A-F80C-6E0A-FA73-3B5ECEF02C22}"/>
              </a:ext>
            </a:extLst>
          </p:cNvPr>
          <p:cNvSpPr/>
          <p:nvPr/>
        </p:nvSpPr>
        <p:spPr>
          <a:xfrm>
            <a:off x="5536221" y="3780672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8">
            <a:extLst>
              <a:ext uri="{FF2B5EF4-FFF2-40B4-BE49-F238E27FC236}">
                <a16:creationId xmlns:a16="http://schemas.microsoft.com/office/drawing/2014/main" id="{76F16E4C-BEC0-4812-BABA-0599D890F624}"/>
              </a:ext>
            </a:extLst>
          </p:cNvPr>
          <p:cNvSpPr/>
          <p:nvPr/>
        </p:nvSpPr>
        <p:spPr>
          <a:xfrm>
            <a:off x="8436050" y="3780671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uvarlatılmış Dikdörtgen 9">
            <a:extLst>
              <a:ext uri="{FF2B5EF4-FFF2-40B4-BE49-F238E27FC236}">
                <a16:creationId xmlns:a16="http://schemas.microsoft.com/office/drawing/2014/main" id="{DA9F1FEB-64D6-AC8D-F678-E02161978B90}"/>
              </a:ext>
            </a:extLst>
          </p:cNvPr>
          <p:cNvSpPr/>
          <p:nvPr/>
        </p:nvSpPr>
        <p:spPr>
          <a:xfrm>
            <a:off x="6986136" y="3780672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uvarlatılmış Dikdörtgen 8">
            <a:extLst>
              <a:ext uri="{FF2B5EF4-FFF2-40B4-BE49-F238E27FC236}">
                <a16:creationId xmlns:a16="http://schemas.microsoft.com/office/drawing/2014/main" id="{3FEC6082-39EC-9D95-4F1F-5B49E5AB26F0}"/>
              </a:ext>
            </a:extLst>
          </p:cNvPr>
          <p:cNvSpPr/>
          <p:nvPr/>
        </p:nvSpPr>
        <p:spPr>
          <a:xfrm>
            <a:off x="9885965" y="3780670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Yuvarlatılmış Dikdörtgen 1">
            <a:extLst>
              <a:ext uri="{FF2B5EF4-FFF2-40B4-BE49-F238E27FC236}">
                <a16:creationId xmlns:a16="http://schemas.microsoft.com/office/drawing/2014/main" id="{C212A2F9-F930-E39E-8797-AFA57B19B3E0}"/>
              </a:ext>
            </a:extLst>
          </p:cNvPr>
          <p:cNvSpPr/>
          <p:nvPr/>
        </p:nvSpPr>
        <p:spPr>
          <a:xfrm>
            <a:off x="1132821" y="5006470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Yuvarlatılmış Dikdörtgen 2">
            <a:extLst>
              <a:ext uri="{FF2B5EF4-FFF2-40B4-BE49-F238E27FC236}">
                <a16:creationId xmlns:a16="http://schemas.microsoft.com/office/drawing/2014/main" id="{1F108A2B-36B4-F7B8-4F43-88129EE11FFA}"/>
              </a:ext>
            </a:extLst>
          </p:cNvPr>
          <p:cNvSpPr/>
          <p:nvPr/>
        </p:nvSpPr>
        <p:spPr>
          <a:xfrm>
            <a:off x="2560474" y="5006470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Yuvarlatılmış Dikdörtgen 4">
            <a:extLst>
              <a:ext uri="{FF2B5EF4-FFF2-40B4-BE49-F238E27FC236}">
                <a16:creationId xmlns:a16="http://schemas.microsoft.com/office/drawing/2014/main" id="{29072F99-A580-3B7C-EF4F-F85D29A5C06E}"/>
              </a:ext>
            </a:extLst>
          </p:cNvPr>
          <p:cNvSpPr/>
          <p:nvPr/>
        </p:nvSpPr>
        <p:spPr>
          <a:xfrm>
            <a:off x="5536221" y="5006469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Yuvarlatılmış Dikdörtgen 8">
            <a:extLst>
              <a:ext uri="{FF2B5EF4-FFF2-40B4-BE49-F238E27FC236}">
                <a16:creationId xmlns:a16="http://schemas.microsoft.com/office/drawing/2014/main" id="{1F113C70-3C35-5805-6C5E-2C8204DB1A96}"/>
              </a:ext>
            </a:extLst>
          </p:cNvPr>
          <p:cNvSpPr/>
          <p:nvPr/>
        </p:nvSpPr>
        <p:spPr>
          <a:xfrm>
            <a:off x="8436050" y="5006468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Yuvarlatılmış Dikdörtgen 9">
            <a:extLst>
              <a:ext uri="{FF2B5EF4-FFF2-40B4-BE49-F238E27FC236}">
                <a16:creationId xmlns:a16="http://schemas.microsoft.com/office/drawing/2014/main" id="{C15BBDBC-80D9-E0A1-37C8-E62D23DC99B2}"/>
              </a:ext>
            </a:extLst>
          </p:cNvPr>
          <p:cNvSpPr/>
          <p:nvPr/>
        </p:nvSpPr>
        <p:spPr>
          <a:xfrm>
            <a:off x="6986136" y="5006469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Yuvarlatılmış Dikdörtgen 8">
            <a:extLst>
              <a:ext uri="{FF2B5EF4-FFF2-40B4-BE49-F238E27FC236}">
                <a16:creationId xmlns:a16="http://schemas.microsoft.com/office/drawing/2014/main" id="{3C049775-4E9A-1F3E-D7C6-7E4C3CD5A38E}"/>
              </a:ext>
            </a:extLst>
          </p:cNvPr>
          <p:cNvSpPr/>
          <p:nvPr/>
        </p:nvSpPr>
        <p:spPr>
          <a:xfrm>
            <a:off x="9885965" y="5006467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Yuvarlatılmış Dikdörtgen 3">
            <a:extLst>
              <a:ext uri="{FF2B5EF4-FFF2-40B4-BE49-F238E27FC236}">
                <a16:creationId xmlns:a16="http://schemas.microsoft.com/office/drawing/2014/main" id="{EA0B4DF3-5EDD-CDB2-1F69-FA255B2660BB}"/>
              </a:ext>
            </a:extLst>
          </p:cNvPr>
          <p:cNvSpPr/>
          <p:nvPr/>
        </p:nvSpPr>
        <p:spPr>
          <a:xfrm>
            <a:off x="4065241" y="4996629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4" name="Çapraz Köşeleri Yuvarlatılmış Dikdörtgen 1">
            <a:extLst>
              <a:ext uri="{FF2B5EF4-FFF2-40B4-BE49-F238E27FC236}">
                <a16:creationId xmlns:a16="http://schemas.microsoft.com/office/drawing/2014/main" id="{FE65CEAA-E5F0-7F2A-F36A-0DFA69EBF140}"/>
              </a:ext>
            </a:extLst>
          </p:cNvPr>
          <p:cNvSpPr/>
          <p:nvPr/>
        </p:nvSpPr>
        <p:spPr>
          <a:xfrm>
            <a:off x="2852225" y="428336"/>
            <a:ext cx="6194881" cy="61158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</a:rPr>
              <a:t>BİZİ TERCİH BAZI MÜŞTERİLERİMİZ</a:t>
            </a:r>
          </a:p>
        </p:txBody>
      </p:sp>
      <p:pic>
        <p:nvPicPr>
          <p:cNvPr id="4098" name="Picture 2" descr="Zırhlı Toptan Market">
            <a:extLst>
              <a:ext uri="{FF2B5EF4-FFF2-40B4-BE49-F238E27FC236}">
                <a16:creationId xmlns:a16="http://schemas.microsoft.com/office/drawing/2014/main" id="{E5CA7BBF-5781-2EE5-9AAF-769EFFF6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415" y="5120772"/>
            <a:ext cx="776643" cy="77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5039715-F764-DB8A-0BBE-AB8FCCAFB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919" y="5087269"/>
            <a:ext cx="952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2A82095-837D-A78F-CA34-D427E63A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19" y="5608966"/>
            <a:ext cx="8096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eder Akıllı Telefonlar">
            <a:extLst>
              <a:ext uri="{FF2B5EF4-FFF2-40B4-BE49-F238E27FC236}">
                <a16:creationId xmlns:a16="http://schemas.microsoft.com/office/drawing/2014/main" id="{E99D7D23-CCC2-1F78-952C-88B1F6E63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02" y="5392719"/>
            <a:ext cx="1031704" cy="2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49203088-853F-92D4-C011-6A2F61B88D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3681" y="1575072"/>
            <a:ext cx="687639" cy="571419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DA8515F1-EFF0-42EB-BD79-84AB47DBF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6048" y="3977139"/>
            <a:ext cx="955509" cy="670890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99DF6D32-B138-848F-71BD-C7F1394ABE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6465" y="2887635"/>
            <a:ext cx="1049746" cy="346705"/>
          </a:xfrm>
          <a:prstGeom prst="rect">
            <a:avLst/>
          </a:prstGeom>
        </p:spPr>
      </p:pic>
      <p:pic>
        <p:nvPicPr>
          <p:cNvPr id="41" name="Resim 40" descr="grafik, ekran görüntüsü, yazı tip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9A9F98ED-5695-C5FA-6D65-E5C80708F4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6694" y="2920632"/>
            <a:ext cx="908185" cy="2807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Resim 42" descr="yazı tipi, grafik, ekran görüntüsü, logo içeren bir resim&#10;&#10;Açıklama otomatik olarak oluşturuldu">
            <a:extLst>
              <a:ext uri="{FF2B5EF4-FFF2-40B4-BE49-F238E27FC236}">
                <a16:creationId xmlns:a16="http://schemas.microsoft.com/office/drawing/2014/main" id="{7D1F3004-9FB9-7588-D932-088D0072FC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8415" y="2762015"/>
            <a:ext cx="796825" cy="6316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Resim 44" descr="grafik, yazı tipi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E7697E59-33C9-40DB-83BB-F389850BCC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2042" y="2931741"/>
            <a:ext cx="881163" cy="315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141BDC8F-659B-B32C-14E6-96A96174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718" y="1729354"/>
            <a:ext cx="1115182" cy="2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Sevil Parfümeri 'güzelliğin dünyasi'">
            <a:extLst>
              <a:ext uri="{FF2B5EF4-FFF2-40B4-BE49-F238E27FC236}">
                <a16:creationId xmlns:a16="http://schemas.microsoft.com/office/drawing/2014/main" id="{B6B8ED2A-81EA-F57B-D50A-2F40FD87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56" y="5285907"/>
            <a:ext cx="1033810" cy="5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Sincan Belediyesi Kültür Müdürlüğü - Gönüllüyüz BİZ">
            <a:extLst>
              <a:ext uri="{FF2B5EF4-FFF2-40B4-BE49-F238E27FC236}">
                <a16:creationId xmlns:a16="http://schemas.microsoft.com/office/drawing/2014/main" id="{36CC1F3A-A176-2C22-01C4-39C26CA3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79" y="5111361"/>
            <a:ext cx="865999" cy="86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>
            <a:extLst>
              <a:ext uri="{FF2B5EF4-FFF2-40B4-BE49-F238E27FC236}">
                <a16:creationId xmlns:a16="http://schemas.microsoft.com/office/drawing/2014/main" id="{6E5822D6-F368-4202-E5A3-FB34656C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27" y="1765993"/>
            <a:ext cx="1082481" cy="1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9B3B512A-847B-C011-98EA-4F74644C911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99453" y="2920632"/>
            <a:ext cx="973602" cy="329043"/>
          </a:xfrm>
          <a:prstGeom prst="rect">
            <a:avLst/>
          </a:prstGeom>
        </p:spPr>
      </p:pic>
      <p:pic>
        <p:nvPicPr>
          <p:cNvPr id="63" name="Resim 62">
            <a:extLst>
              <a:ext uri="{FF2B5EF4-FFF2-40B4-BE49-F238E27FC236}">
                <a16:creationId xmlns:a16="http://schemas.microsoft.com/office/drawing/2014/main" id="{3A9ACEBA-5001-D1CE-5D76-BD5CAF23EB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97205" y="4063244"/>
            <a:ext cx="1066595" cy="481014"/>
          </a:xfrm>
          <a:prstGeom prst="rect">
            <a:avLst/>
          </a:prstGeom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5AD256E2-E7BA-5695-A10F-3EB414CFFB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18800" y="3966230"/>
            <a:ext cx="692186" cy="711237"/>
          </a:xfrm>
          <a:prstGeom prst="rect">
            <a:avLst/>
          </a:prstGeom>
        </p:spPr>
      </p:pic>
      <p:pic>
        <p:nvPicPr>
          <p:cNvPr id="76" name="Picture 33">
            <a:extLst>
              <a:ext uri="{FF2B5EF4-FFF2-40B4-BE49-F238E27FC236}">
                <a16:creationId xmlns:a16="http://schemas.microsoft.com/office/drawing/2014/main" id="{C9270694-A843-CFD4-F682-244A66A0D87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10106" y="4119538"/>
            <a:ext cx="1010610" cy="390197"/>
          </a:xfrm>
          <a:prstGeom prst="rect">
            <a:avLst/>
          </a:prstGeom>
        </p:spPr>
      </p:pic>
      <p:pic>
        <p:nvPicPr>
          <p:cNvPr id="78" name="Resim 77">
            <a:extLst>
              <a:ext uri="{FF2B5EF4-FFF2-40B4-BE49-F238E27FC236}">
                <a16:creationId xmlns:a16="http://schemas.microsoft.com/office/drawing/2014/main" id="{07E31A40-A6CD-4489-2AAB-8F00F28949A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49260" y="4018316"/>
            <a:ext cx="1034733" cy="566444"/>
          </a:xfrm>
          <a:prstGeom prst="rect">
            <a:avLst/>
          </a:prstGeom>
        </p:spPr>
      </p:pic>
      <p:pic>
        <p:nvPicPr>
          <p:cNvPr id="79" name="Picture 41">
            <a:extLst>
              <a:ext uri="{FF2B5EF4-FFF2-40B4-BE49-F238E27FC236}">
                <a16:creationId xmlns:a16="http://schemas.microsoft.com/office/drawing/2014/main" id="{5CED6C88-223A-905F-BDF0-679BFBD9D5A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99286" y="4133248"/>
            <a:ext cx="1014614" cy="370888"/>
          </a:xfrm>
          <a:prstGeom prst="rect">
            <a:avLst/>
          </a:prstGeom>
        </p:spPr>
      </p:pic>
      <p:pic>
        <p:nvPicPr>
          <p:cNvPr id="4128" name="Picture 32" descr="b4dynamics part of collana IT logo">
            <a:extLst>
              <a:ext uri="{FF2B5EF4-FFF2-40B4-BE49-F238E27FC236}">
                <a16:creationId xmlns:a16="http://schemas.microsoft.com/office/drawing/2014/main" id="{B1D7C2A9-0493-20B9-3C0B-58700F6FC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2" y="1621488"/>
            <a:ext cx="1114718" cy="4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Resim 80">
            <a:extLst>
              <a:ext uri="{FF2B5EF4-FFF2-40B4-BE49-F238E27FC236}">
                <a16:creationId xmlns:a16="http://schemas.microsoft.com/office/drawing/2014/main" id="{AB4762AB-254B-9D42-C04C-47652F87279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09819" y="5392719"/>
            <a:ext cx="1012364" cy="278511"/>
          </a:xfrm>
          <a:prstGeom prst="rect">
            <a:avLst/>
          </a:prstGeom>
        </p:spPr>
      </p:pic>
      <p:pic>
        <p:nvPicPr>
          <p:cNvPr id="83" name="Resim 82">
            <a:extLst>
              <a:ext uri="{FF2B5EF4-FFF2-40B4-BE49-F238E27FC236}">
                <a16:creationId xmlns:a16="http://schemas.microsoft.com/office/drawing/2014/main" id="{CBAC96A7-0147-37F1-5E69-B7F8D188E3C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32265" y="5173676"/>
            <a:ext cx="977950" cy="704886"/>
          </a:xfrm>
          <a:prstGeom prst="rect">
            <a:avLst/>
          </a:prstGeom>
        </p:spPr>
      </p:pic>
      <p:pic>
        <p:nvPicPr>
          <p:cNvPr id="87" name="Resim 86">
            <a:extLst>
              <a:ext uri="{FF2B5EF4-FFF2-40B4-BE49-F238E27FC236}">
                <a16:creationId xmlns:a16="http://schemas.microsoft.com/office/drawing/2014/main" id="{9E526FC4-55F6-39DA-E215-972712DE532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566192" y="1718247"/>
            <a:ext cx="1080116" cy="270029"/>
          </a:xfrm>
          <a:prstGeom prst="rect">
            <a:avLst/>
          </a:prstGeom>
        </p:spPr>
      </p:pic>
      <p:pic>
        <p:nvPicPr>
          <p:cNvPr id="4132" name="Picture 36">
            <a:extLst>
              <a:ext uri="{FF2B5EF4-FFF2-40B4-BE49-F238E27FC236}">
                <a16:creationId xmlns:a16="http://schemas.microsoft.com/office/drawing/2014/main" id="{628C5BAE-FDCF-AEB6-A49E-A0F9CDAA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05" y="4033452"/>
            <a:ext cx="977775" cy="5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E44E39C-09AD-3031-6BAB-48E8235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36" y="2897061"/>
            <a:ext cx="903424" cy="3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4A764F9-D4C2-C050-310A-BB1700B69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08" y="2911651"/>
            <a:ext cx="919586" cy="3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55085FBB-7FC2-8BD9-B5E3-FB040B9A479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77740" y="1682015"/>
            <a:ext cx="1054879" cy="283207"/>
          </a:xfrm>
          <a:prstGeom prst="rect">
            <a:avLst/>
          </a:prstGeom>
        </p:spPr>
      </p:pic>
      <p:pic>
        <p:nvPicPr>
          <p:cNvPr id="30" name="Resim 29" descr="grafik, grafik tasarım, yazı tipi, daire içeren bir resim&#10;&#10;Açıklama otomatik olarak oluşturuldu">
            <a:extLst>
              <a:ext uri="{FF2B5EF4-FFF2-40B4-BE49-F238E27FC236}">
                <a16:creationId xmlns:a16="http://schemas.microsoft.com/office/drawing/2014/main" id="{172E8DA3-4643-13CA-DE7C-F20FC1CA8A7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911226" y="1665681"/>
            <a:ext cx="1071201" cy="390197"/>
          </a:xfrm>
          <a:prstGeom prst="rect">
            <a:avLst/>
          </a:prstGeom>
        </p:spPr>
      </p:pic>
      <p:sp>
        <p:nvSpPr>
          <p:cNvPr id="6" name="Çapraz Köşeleri Yuvarlatılmış Dikdörtgen 1">
            <a:extLst>
              <a:ext uri="{FF2B5EF4-FFF2-40B4-BE49-F238E27FC236}">
                <a16:creationId xmlns:a16="http://schemas.microsoft.com/office/drawing/2014/main" id="{137E4492-7FF0-42C0-C4CF-F3A838865F37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Daytona" panose="020B060403050004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7824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4EA9C-9974-4AEB-E219-33BCA575E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55328A54-DF48-7FDD-1A57-F9056645AF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394" y="2656091"/>
            <a:ext cx="3719212" cy="1545818"/>
          </a:xfrm>
          <a:prstGeom prst="rect">
            <a:avLst/>
          </a:prstGeom>
        </p:spPr>
      </p:pic>
      <p:pic>
        <p:nvPicPr>
          <p:cNvPr id="7" name="Resim 6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160D49C5-7B55-580C-0FC6-C2A8262C4F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785211" y="-808144"/>
            <a:ext cx="3472285" cy="3961718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4355013D-3A2C-4B88-9794-A6E4112C959B}"/>
              </a:ext>
            </a:extLst>
          </p:cNvPr>
          <p:cNvSpPr/>
          <p:nvPr/>
        </p:nvSpPr>
        <p:spPr>
          <a:xfrm>
            <a:off x="0" y="6676222"/>
            <a:ext cx="12192000" cy="181778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620750A-093A-E4EA-72A5-907580EDA313}"/>
              </a:ext>
            </a:extLst>
          </p:cNvPr>
          <p:cNvSpPr txBox="1"/>
          <p:nvPr/>
        </p:nvSpPr>
        <p:spPr>
          <a:xfrm>
            <a:off x="1283263" y="4422454"/>
            <a:ext cx="9625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6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l Nile" pitchFamily="2" charset="-78"/>
              </a:rPr>
              <a:t>‘Eşsiz, Sürdürülebilir İş Ortaklığı Programımız ile birlikte kazanalım’</a:t>
            </a:r>
          </a:p>
        </p:txBody>
      </p:sp>
    </p:spTree>
    <p:extLst>
      <p:ext uri="{BB962C8B-B14F-4D97-AF65-F5344CB8AC3E}">
        <p14:creationId xmlns:p14="http://schemas.microsoft.com/office/powerpoint/2010/main" val="351618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BB600-1C9F-754E-FACB-B30A85F17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C34EF0C6-B04A-C155-BD96-4A68EA47FA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6985977" y="-1810942"/>
            <a:ext cx="7597974" cy="8668942"/>
          </a:xfrm>
          <a:prstGeom prst="rect">
            <a:avLst/>
          </a:prstGeom>
        </p:spPr>
      </p:pic>
      <p:sp>
        <p:nvSpPr>
          <p:cNvPr id="2" name="Çapraz Köşeleri Yuvarlatılmış Dikdörtgen 1">
            <a:extLst>
              <a:ext uri="{FF2B5EF4-FFF2-40B4-BE49-F238E27FC236}">
                <a16:creationId xmlns:a16="http://schemas.microsoft.com/office/drawing/2014/main" id="{279C033E-B7C1-B233-E00A-81C8FCE4B431}"/>
              </a:ext>
            </a:extLst>
          </p:cNvPr>
          <p:cNvSpPr/>
          <p:nvPr/>
        </p:nvSpPr>
        <p:spPr>
          <a:xfrm>
            <a:off x="771181" y="1839818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1</a:t>
            </a:r>
          </a:p>
        </p:txBody>
      </p:sp>
      <p:sp>
        <p:nvSpPr>
          <p:cNvPr id="4" name="Çapraz Köşeleri Yuvarlatılmış Dikdörtgen 3">
            <a:extLst>
              <a:ext uri="{FF2B5EF4-FFF2-40B4-BE49-F238E27FC236}">
                <a16:creationId xmlns:a16="http://schemas.microsoft.com/office/drawing/2014/main" id="{13EC97C4-CE8C-D1F8-3C89-AEBC694BD270}"/>
              </a:ext>
            </a:extLst>
          </p:cNvPr>
          <p:cNvSpPr/>
          <p:nvPr/>
        </p:nvSpPr>
        <p:spPr>
          <a:xfrm>
            <a:off x="771181" y="2572441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2</a:t>
            </a:r>
          </a:p>
        </p:txBody>
      </p:sp>
      <p:sp>
        <p:nvSpPr>
          <p:cNvPr id="5" name="Çapraz Köşeleri Yuvarlatılmış Dikdörtgen 4">
            <a:extLst>
              <a:ext uri="{FF2B5EF4-FFF2-40B4-BE49-F238E27FC236}">
                <a16:creationId xmlns:a16="http://schemas.microsoft.com/office/drawing/2014/main" id="{F29B0D83-FFED-6B10-5C64-B4B39230090C}"/>
              </a:ext>
            </a:extLst>
          </p:cNvPr>
          <p:cNvSpPr/>
          <p:nvPr/>
        </p:nvSpPr>
        <p:spPr>
          <a:xfrm>
            <a:off x="771181" y="3316081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3</a:t>
            </a:r>
          </a:p>
        </p:txBody>
      </p:sp>
      <p:sp>
        <p:nvSpPr>
          <p:cNvPr id="6" name="Çapraz Köşeleri Yuvarlatılmış Dikdörtgen 5">
            <a:extLst>
              <a:ext uri="{FF2B5EF4-FFF2-40B4-BE49-F238E27FC236}">
                <a16:creationId xmlns:a16="http://schemas.microsoft.com/office/drawing/2014/main" id="{0EAA2A5E-7620-4687-1E9C-95689B122775}"/>
              </a:ext>
            </a:extLst>
          </p:cNvPr>
          <p:cNvSpPr/>
          <p:nvPr/>
        </p:nvSpPr>
        <p:spPr>
          <a:xfrm>
            <a:off x="771181" y="4070738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4</a:t>
            </a:r>
          </a:p>
        </p:txBody>
      </p:sp>
      <p:sp>
        <p:nvSpPr>
          <p:cNvPr id="7" name="Çapraz Köşeleri Yuvarlatılmış Dikdörtgen 6">
            <a:extLst>
              <a:ext uri="{FF2B5EF4-FFF2-40B4-BE49-F238E27FC236}">
                <a16:creationId xmlns:a16="http://schemas.microsoft.com/office/drawing/2014/main" id="{9D50C122-35AB-3BFE-2DC2-9A6EDA630B94}"/>
              </a:ext>
            </a:extLst>
          </p:cNvPr>
          <p:cNvSpPr/>
          <p:nvPr/>
        </p:nvSpPr>
        <p:spPr>
          <a:xfrm>
            <a:off x="771181" y="4825394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5</a:t>
            </a:r>
          </a:p>
        </p:txBody>
      </p:sp>
      <p:sp>
        <p:nvSpPr>
          <p:cNvPr id="9" name="Çapraz Köşeleri Yuvarlatılmış Dikdörtgen 8">
            <a:extLst>
              <a:ext uri="{FF2B5EF4-FFF2-40B4-BE49-F238E27FC236}">
                <a16:creationId xmlns:a16="http://schemas.microsoft.com/office/drawing/2014/main" id="{48E4F703-D500-AF80-4F47-09CC23FB575C}"/>
              </a:ext>
            </a:extLst>
          </p:cNvPr>
          <p:cNvSpPr/>
          <p:nvPr/>
        </p:nvSpPr>
        <p:spPr>
          <a:xfrm>
            <a:off x="1322024" y="1806767"/>
            <a:ext cx="4919283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Amacımız</a:t>
            </a:r>
          </a:p>
        </p:txBody>
      </p:sp>
      <p:sp>
        <p:nvSpPr>
          <p:cNvPr id="10" name="Çapraz Köşeleri Yuvarlatılmış Dikdörtgen 9">
            <a:extLst>
              <a:ext uri="{FF2B5EF4-FFF2-40B4-BE49-F238E27FC236}">
                <a16:creationId xmlns:a16="http://schemas.microsoft.com/office/drawing/2014/main" id="{1DDEB879-32CC-F769-05D0-D8252847B0A8}"/>
              </a:ext>
            </a:extLst>
          </p:cNvPr>
          <p:cNvSpPr/>
          <p:nvPr/>
        </p:nvSpPr>
        <p:spPr>
          <a:xfrm>
            <a:off x="1322025" y="2555914"/>
            <a:ext cx="4919284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Silver Partner </a:t>
            </a:r>
          </a:p>
        </p:txBody>
      </p:sp>
      <p:sp>
        <p:nvSpPr>
          <p:cNvPr id="11" name="Çapraz Köşeleri Yuvarlatılmış Dikdörtgen 10">
            <a:extLst>
              <a:ext uri="{FF2B5EF4-FFF2-40B4-BE49-F238E27FC236}">
                <a16:creationId xmlns:a16="http://schemas.microsoft.com/office/drawing/2014/main" id="{9D28BB99-2D12-5CED-4517-DB78ED76AE94}"/>
              </a:ext>
            </a:extLst>
          </p:cNvPr>
          <p:cNvSpPr/>
          <p:nvPr/>
        </p:nvSpPr>
        <p:spPr>
          <a:xfrm>
            <a:off x="1322024" y="3305061"/>
            <a:ext cx="4919285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Gold Partner</a:t>
            </a:r>
          </a:p>
        </p:txBody>
      </p:sp>
      <p:sp>
        <p:nvSpPr>
          <p:cNvPr id="12" name="Çapraz Köşeleri Yuvarlatılmış Dikdörtgen 11">
            <a:extLst>
              <a:ext uri="{FF2B5EF4-FFF2-40B4-BE49-F238E27FC236}">
                <a16:creationId xmlns:a16="http://schemas.microsoft.com/office/drawing/2014/main" id="{92DC4F92-5FD2-47CC-1B00-E464F0DC87B5}"/>
              </a:ext>
            </a:extLst>
          </p:cNvPr>
          <p:cNvSpPr/>
          <p:nvPr/>
        </p:nvSpPr>
        <p:spPr>
          <a:xfrm>
            <a:off x="1322025" y="4054208"/>
            <a:ext cx="4919286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Platin Partner</a:t>
            </a:r>
          </a:p>
        </p:txBody>
      </p:sp>
      <p:sp>
        <p:nvSpPr>
          <p:cNvPr id="13" name="Çapraz Köşeleri Yuvarlatılmış Dikdörtgen 12">
            <a:extLst>
              <a:ext uri="{FF2B5EF4-FFF2-40B4-BE49-F238E27FC236}">
                <a16:creationId xmlns:a16="http://schemas.microsoft.com/office/drawing/2014/main" id="{6FBF9EFB-4863-F798-9765-7E29A9D63C4E}"/>
              </a:ext>
            </a:extLst>
          </p:cNvPr>
          <p:cNvSpPr/>
          <p:nvPr/>
        </p:nvSpPr>
        <p:spPr>
          <a:xfrm>
            <a:off x="1322024" y="4803355"/>
            <a:ext cx="4919287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Program Kapsamındaki Ürünler</a:t>
            </a:r>
          </a:p>
        </p:txBody>
      </p:sp>
      <p:sp>
        <p:nvSpPr>
          <p:cNvPr id="14" name="Çapraz Köşeleri Yuvarlatılmış Dikdörtgen 13">
            <a:extLst>
              <a:ext uri="{FF2B5EF4-FFF2-40B4-BE49-F238E27FC236}">
                <a16:creationId xmlns:a16="http://schemas.microsoft.com/office/drawing/2014/main" id="{2E4BB342-89E1-EFA4-7445-15E5EF61132E}"/>
              </a:ext>
            </a:extLst>
          </p:cNvPr>
          <p:cNvSpPr/>
          <p:nvPr/>
        </p:nvSpPr>
        <p:spPr>
          <a:xfrm>
            <a:off x="782198" y="804232"/>
            <a:ext cx="7171979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İÇERİK</a:t>
            </a:r>
          </a:p>
        </p:txBody>
      </p:sp>
      <p:sp>
        <p:nvSpPr>
          <p:cNvPr id="8" name="Çapraz Köşeleri Yuvarlatılmış Dikdörtgen 6">
            <a:extLst>
              <a:ext uri="{FF2B5EF4-FFF2-40B4-BE49-F238E27FC236}">
                <a16:creationId xmlns:a16="http://schemas.microsoft.com/office/drawing/2014/main" id="{AFCCE112-0957-199C-16B5-2CC7B7C45ABA}"/>
              </a:ext>
            </a:extLst>
          </p:cNvPr>
          <p:cNvSpPr/>
          <p:nvPr/>
        </p:nvSpPr>
        <p:spPr>
          <a:xfrm>
            <a:off x="771181" y="5574541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6</a:t>
            </a:r>
          </a:p>
        </p:txBody>
      </p:sp>
      <p:sp>
        <p:nvSpPr>
          <p:cNvPr id="15" name="Çapraz Köşeleri Yuvarlatılmış Dikdörtgen 12">
            <a:extLst>
              <a:ext uri="{FF2B5EF4-FFF2-40B4-BE49-F238E27FC236}">
                <a16:creationId xmlns:a16="http://schemas.microsoft.com/office/drawing/2014/main" id="{A4B58023-38F6-37F4-5381-9063E25A8698}"/>
              </a:ext>
            </a:extLst>
          </p:cNvPr>
          <p:cNvSpPr/>
          <p:nvPr/>
        </p:nvSpPr>
        <p:spPr>
          <a:xfrm>
            <a:off x="1322025" y="5552502"/>
            <a:ext cx="4919282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İş Ortaklarımız</a:t>
            </a:r>
          </a:p>
        </p:txBody>
      </p:sp>
    </p:spTree>
    <p:extLst>
      <p:ext uri="{BB962C8B-B14F-4D97-AF65-F5344CB8AC3E}">
        <p14:creationId xmlns:p14="http://schemas.microsoft.com/office/powerpoint/2010/main" val="339161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B7A8-9598-1C5F-753B-B612EFE20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566ED78-8CFE-05C8-B348-483C6F24C6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8378"/>
            <a:ext cx="10046043" cy="6796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 descr="metin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0FE6C6BC-BDA3-12BB-A5B5-C69D5771CF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032" y="6203092"/>
            <a:ext cx="1346887" cy="559807"/>
          </a:xfrm>
          <a:prstGeom prst="rect">
            <a:avLst/>
          </a:prstGeom>
        </p:spPr>
      </p:pic>
      <p:pic>
        <p:nvPicPr>
          <p:cNvPr id="2" name="Resim 1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63D435A5-A455-E524-894E-E8F3DCC3992A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113567" y="-2185947"/>
            <a:ext cx="7597974" cy="8668942"/>
          </a:xfrm>
          <a:prstGeom prst="rect">
            <a:avLst/>
          </a:prstGeom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12037925-B13A-C6B9-5D84-D26DC5068C31}"/>
              </a:ext>
            </a:extLst>
          </p:cNvPr>
          <p:cNvSpPr txBox="1"/>
          <p:nvPr/>
        </p:nvSpPr>
        <p:spPr>
          <a:xfrm>
            <a:off x="261128" y="3206723"/>
            <a:ext cx="912981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’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nin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temel hedefi;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alanında uzman sektör paydaşları ile güven odaklı, sürdürülebilir ve uzun vadeli iş birliktelikleri kurarak, müşterilerimize ortak değerler yaratabilmektir.  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Daytona" panose="020B060403050004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1C64972-BDCC-7503-D758-4C79934B9BF4}"/>
              </a:ext>
            </a:extLst>
          </p:cNvPr>
          <p:cNvSpPr txBox="1"/>
          <p:nvPr/>
        </p:nvSpPr>
        <p:spPr>
          <a:xfrm>
            <a:off x="226833" y="1552329"/>
            <a:ext cx="842394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Teknoloji,</a:t>
            </a:r>
          </a:p>
          <a:p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Türkiye’nin İlk ve Tek Kanal Yapısına Sahip </a:t>
            </a:r>
          </a:p>
          <a:p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Teknoloji Firması</a:t>
            </a: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48856F2D-0CC4-621E-D26B-7F57A9AA2B12}"/>
              </a:ext>
            </a:extLst>
          </p:cNvPr>
          <p:cNvCxnSpPr/>
          <p:nvPr/>
        </p:nvCxnSpPr>
        <p:spPr>
          <a:xfrm>
            <a:off x="226833" y="2934254"/>
            <a:ext cx="9129817" cy="0"/>
          </a:xfrm>
          <a:prstGeom prst="line">
            <a:avLst/>
          </a:prstGeom>
          <a:ln>
            <a:solidFill>
              <a:srgbClr val="FF55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Çapraz Köşeleri Yuvarlatılmış Dikdörtgen 1">
            <a:extLst>
              <a:ext uri="{FF2B5EF4-FFF2-40B4-BE49-F238E27FC236}">
                <a16:creationId xmlns:a16="http://schemas.microsoft.com/office/drawing/2014/main" id="{2286A22B-BB8A-22C6-688B-1B618EE5EC07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Daytona" panose="020B0604030500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287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B4A81-3F5A-6DD1-A18E-A090DF4D0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CA0D839B-C6CC-EEB6-ED52-BF9992F52B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6985977" y="-1810942"/>
            <a:ext cx="7597974" cy="8668942"/>
          </a:xfrm>
          <a:prstGeom prst="rect">
            <a:avLst/>
          </a:prstGeom>
        </p:spPr>
      </p:pic>
      <p:sp>
        <p:nvSpPr>
          <p:cNvPr id="2" name="Çapraz Köşeleri Yuvarlatılmış Dikdörtgen 1">
            <a:extLst>
              <a:ext uri="{FF2B5EF4-FFF2-40B4-BE49-F238E27FC236}">
                <a16:creationId xmlns:a16="http://schemas.microsoft.com/office/drawing/2014/main" id="{87E129AE-605D-895C-7034-692FB6149D1D}"/>
              </a:ext>
            </a:extLst>
          </p:cNvPr>
          <p:cNvSpPr/>
          <p:nvPr/>
        </p:nvSpPr>
        <p:spPr>
          <a:xfrm>
            <a:off x="771181" y="1839818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1</a:t>
            </a:r>
          </a:p>
        </p:txBody>
      </p:sp>
      <p:sp>
        <p:nvSpPr>
          <p:cNvPr id="4" name="Çapraz Köşeleri Yuvarlatılmış Dikdörtgen 3">
            <a:extLst>
              <a:ext uri="{FF2B5EF4-FFF2-40B4-BE49-F238E27FC236}">
                <a16:creationId xmlns:a16="http://schemas.microsoft.com/office/drawing/2014/main" id="{68107FA3-6901-7C4D-009A-42284CB83535}"/>
              </a:ext>
            </a:extLst>
          </p:cNvPr>
          <p:cNvSpPr/>
          <p:nvPr/>
        </p:nvSpPr>
        <p:spPr>
          <a:xfrm>
            <a:off x="771181" y="2572441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2</a:t>
            </a:r>
          </a:p>
        </p:txBody>
      </p:sp>
      <p:sp>
        <p:nvSpPr>
          <p:cNvPr id="5" name="Çapraz Köşeleri Yuvarlatılmış Dikdörtgen 4">
            <a:extLst>
              <a:ext uri="{FF2B5EF4-FFF2-40B4-BE49-F238E27FC236}">
                <a16:creationId xmlns:a16="http://schemas.microsoft.com/office/drawing/2014/main" id="{8EC1194B-EF49-9E9A-3233-D986A195DAD3}"/>
              </a:ext>
            </a:extLst>
          </p:cNvPr>
          <p:cNvSpPr/>
          <p:nvPr/>
        </p:nvSpPr>
        <p:spPr>
          <a:xfrm>
            <a:off x="771181" y="3316081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3</a:t>
            </a:r>
          </a:p>
        </p:txBody>
      </p:sp>
      <p:sp>
        <p:nvSpPr>
          <p:cNvPr id="6" name="Çapraz Köşeleri Yuvarlatılmış Dikdörtgen 5">
            <a:extLst>
              <a:ext uri="{FF2B5EF4-FFF2-40B4-BE49-F238E27FC236}">
                <a16:creationId xmlns:a16="http://schemas.microsoft.com/office/drawing/2014/main" id="{B86837A5-D5DC-4105-FE4C-8B50B89B4C33}"/>
              </a:ext>
            </a:extLst>
          </p:cNvPr>
          <p:cNvSpPr/>
          <p:nvPr/>
        </p:nvSpPr>
        <p:spPr>
          <a:xfrm>
            <a:off x="771181" y="4070738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4</a:t>
            </a:r>
          </a:p>
        </p:txBody>
      </p:sp>
      <p:sp>
        <p:nvSpPr>
          <p:cNvPr id="7" name="Çapraz Köşeleri Yuvarlatılmış Dikdörtgen 6">
            <a:extLst>
              <a:ext uri="{FF2B5EF4-FFF2-40B4-BE49-F238E27FC236}">
                <a16:creationId xmlns:a16="http://schemas.microsoft.com/office/drawing/2014/main" id="{81543BD0-EAD4-977F-EF9C-22E70AEBA73F}"/>
              </a:ext>
            </a:extLst>
          </p:cNvPr>
          <p:cNvSpPr/>
          <p:nvPr/>
        </p:nvSpPr>
        <p:spPr>
          <a:xfrm>
            <a:off x="771181" y="4825394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5</a:t>
            </a:r>
          </a:p>
        </p:txBody>
      </p:sp>
      <p:sp>
        <p:nvSpPr>
          <p:cNvPr id="9" name="Çapraz Köşeleri Yuvarlatılmış Dikdörtgen 8">
            <a:extLst>
              <a:ext uri="{FF2B5EF4-FFF2-40B4-BE49-F238E27FC236}">
                <a16:creationId xmlns:a16="http://schemas.microsoft.com/office/drawing/2014/main" id="{3F37B840-8301-7EAA-ABF9-5BC4E797F4E3}"/>
              </a:ext>
            </a:extLst>
          </p:cNvPr>
          <p:cNvSpPr/>
          <p:nvPr/>
        </p:nvSpPr>
        <p:spPr>
          <a:xfrm>
            <a:off x="1322024" y="1806767"/>
            <a:ext cx="4919283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Hakkımızda</a:t>
            </a:r>
          </a:p>
        </p:txBody>
      </p:sp>
      <p:sp>
        <p:nvSpPr>
          <p:cNvPr id="10" name="Çapraz Köşeleri Yuvarlatılmış Dikdörtgen 9">
            <a:extLst>
              <a:ext uri="{FF2B5EF4-FFF2-40B4-BE49-F238E27FC236}">
                <a16:creationId xmlns:a16="http://schemas.microsoft.com/office/drawing/2014/main" id="{031B188B-27CE-B906-AB98-AD8CA0A843A8}"/>
              </a:ext>
            </a:extLst>
          </p:cNvPr>
          <p:cNvSpPr/>
          <p:nvPr/>
        </p:nvSpPr>
        <p:spPr>
          <a:xfrm>
            <a:off x="1322025" y="2555914"/>
            <a:ext cx="4919284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 Merkezi Altyapımız</a:t>
            </a:r>
          </a:p>
        </p:txBody>
      </p:sp>
      <p:sp>
        <p:nvSpPr>
          <p:cNvPr id="11" name="Çapraz Köşeleri Yuvarlatılmış Dikdörtgen 10">
            <a:extLst>
              <a:ext uri="{FF2B5EF4-FFF2-40B4-BE49-F238E27FC236}">
                <a16:creationId xmlns:a16="http://schemas.microsoft.com/office/drawing/2014/main" id="{9EAA265D-730C-F154-DB36-D2B7266290DE}"/>
              </a:ext>
            </a:extLst>
          </p:cNvPr>
          <p:cNvSpPr/>
          <p:nvPr/>
        </p:nvSpPr>
        <p:spPr>
          <a:xfrm>
            <a:off x="1322024" y="3305061"/>
            <a:ext cx="4919285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Ürün ve Hizmetlerimiz</a:t>
            </a:r>
          </a:p>
        </p:txBody>
      </p:sp>
      <p:sp>
        <p:nvSpPr>
          <p:cNvPr id="12" name="Çapraz Köşeleri Yuvarlatılmış Dikdörtgen 11">
            <a:extLst>
              <a:ext uri="{FF2B5EF4-FFF2-40B4-BE49-F238E27FC236}">
                <a16:creationId xmlns:a16="http://schemas.microsoft.com/office/drawing/2014/main" id="{CFB5044E-C148-3248-51EE-8032AE5AC60C}"/>
              </a:ext>
            </a:extLst>
          </p:cNvPr>
          <p:cNvSpPr/>
          <p:nvPr/>
        </p:nvSpPr>
        <p:spPr>
          <a:xfrm>
            <a:off x="1322025" y="4054208"/>
            <a:ext cx="4919286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Teknoloji Altyapımız ve Uzmanlıklarımız</a:t>
            </a:r>
          </a:p>
        </p:txBody>
      </p:sp>
      <p:sp>
        <p:nvSpPr>
          <p:cNvPr id="13" name="Çapraz Köşeleri Yuvarlatılmış Dikdörtgen 12">
            <a:extLst>
              <a:ext uri="{FF2B5EF4-FFF2-40B4-BE49-F238E27FC236}">
                <a16:creationId xmlns:a16="http://schemas.microsoft.com/office/drawing/2014/main" id="{B78ABC57-7B45-56AC-A303-8C57B5DD6461}"/>
              </a:ext>
            </a:extLst>
          </p:cNvPr>
          <p:cNvSpPr/>
          <p:nvPr/>
        </p:nvSpPr>
        <p:spPr>
          <a:xfrm>
            <a:off x="1322024" y="4803355"/>
            <a:ext cx="4919287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İzleme, Müdahale ve Destek Süreçlerimiz</a:t>
            </a:r>
          </a:p>
        </p:txBody>
      </p:sp>
      <p:sp>
        <p:nvSpPr>
          <p:cNvPr id="14" name="Çapraz Köşeleri Yuvarlatılmış Dikdörtgen 13">
            <a:extLst>
              <a:ext uri="{FF2B5EF4-FFF2-40B4-BE49-F238E27FC236}">
                <a16:creationId xmlns:a16="http://schemas.microsoft.com/office/drawing/2014/main" id="{BDC5346A-CC2E-DFA7-68AD-1A8C59C67413}"/>
              </a:ext>
            </a:extLst>
          </p:cNvPr>
          <p:cNvSpPr/>
          <p:nvPr/>
        </p:nvSpPr>
        <p:spPr>
          <a:xfrm>
            <a:off x="782198" y="804232"/>
            <a:ext cx="7171979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İÇERİK</a:t>
            </a:r>
          </a:p>
        </p:txBody>
      </p:sp>
      <p:sp>
        <p:nvSpPr>
          <p:cNvPr id="8" name="Çapraz Köşeleri Yuvarlatılmış Dikdörtgen 6">
            <a:extLst>
              <a:ext uri="{FF2B5EF4-FFF2-40B4-BE49-F238E27FC236}">
                <a16:creationId xmlns:a16="http://schemas.microsoft.com/office/drawing/2014/main" id="{E74AB951-E169-B8FD-10D5-A8239AC53DA3}"/>
              </a:ext>
            </a:extLst>
          </p:cNvPr>
          <p:cNvSpPr/>
          <p:nvPr/>
        </p:nvSpPr>
        <p:spPr>
          <a:xfrm>
            <a:off x="771181" y="5574541"/>
            <a:ext cx="473725" cy="473725"/>
          </a:xfrm>
          <a:prstGeom prst="round2Diag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Daytona" panose="020B0604030500040204" pitchFamily="34" charset="0"/>
              </a:rPr>
              <a:t>6</a:t>
            </a:r>
          </a:p>
        </p:txBody>
      </p:sp>
      <p:sp>
        <p:nvSpPr>
          <p:cNvPr id="15" name="Çapraz Köşeleri Yuvarlatılmış Dikdörtgen 12">
            <a:extLst>
              <a:ext uri="{FF2B5EF4-FFF2-40B4-BE49-F238E27FC236}">
                <a16:creationId xmlns:a16="http://schemas.microsoft.com/office/drawing/2014/main" id="{A4D2A837-3EAF-0E65-53A5-C08E56DC9380}"/>
              </a:ext>
            </a:extLst>
          </p:cNvPr>
          <p:cNvSpPr/>
          <p:nvPr/>
        </p:nvSpPr>
        <p:spPr>
          <a:xfrm>
            <a:off x="1322025" y="5552502"/>
            <a:ext cx="4919282" cy="4737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Referanslarımız</a:t>
            </a:r>
          </a:p>
        </p:txBody>
      </p:sp>
    </p:spTree>
    <p:extLst>
      <p:ext uri="{BB962C8B-B14F-4D97-AF65-F5344CB8AC3E}">
        <p14:creationId xmlns:p14="http://schemas.microsoft.com/office/powerpoint/2010/main" val="223837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20C04E2A-D5DA-D1A9-7240-87D8BB00F7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6963944" y="-1810942"/>
            <a:ext cx="7597974" cy="8668942"/>
          </a:xfrm>
          <a:prstGeom prst="rect">
            <a:avLst/>
          </a:prstGeom>
        </p:spPr>
      </p:pic>
      <p:sp>
        <p:nvSpPr>
          <p:cNvPr id="2" name="Çapraz Köşeleri Yuvarlatılmış Dikdörtgen 1">
            <a:extLst>
              <a:ext uri="{FF2B5EF4-FFF2-40B4-BE49-F238E27FC236}">
                <a16:creationId xmlns:a16="http://schemas.microsoft.com/office/drawing/2014/main" id="{8109D4C4-0D6A-2EF7-C631-D67324B1B2F5}"/>
              </a:ext>
            </a:extLst>
          </p:cNvPr>
          <p:cNvSpPr/>
          <p:nvPr/>
        </p:nvSpPr>
        <p:spPr>
          <a:xfrm>
            <a:off x="548310" y="1701209"/>
            <a:ext cx="8553160" cy="4678326"/>
          </a:xfrm>
          <a:prstGeom prst="round2DiagRect">
            <a:avLst/>
          </a:prstGeom>
          <a:solidFill>
            <a:schemeClr val="bg1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Yıllık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800K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Silver Statü Hedefi alır,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içerisinde gerçekleşen satışlardan «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Aylık %15 Sürekli Gelir Paylaşımına»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hak kazanır,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sonu Statü Hedefinin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%3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’ü kadar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«Performans Bonusu»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kazanır,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10.000 TL.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değerinde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«Partner Özel Dijitalleşme Bütçesinden»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faydalanır,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sonu Barem Hedefinin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%5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’i kadar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«Etkinlik ve/veya Marketing Bütçesinden»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faydalanır,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içerisinde dönemsel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«TRN Ödüllendirme Programlarından»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faydalanır,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Web sayfasında logosuna yer verilir,</a:t>
            </a:r>
          </a:p>
        </p:txBody>
      </p:sp>
      <p:pic>
        <p:nvPicPr>
          <p:cNvPr id="9" name="Resim 8" descr="ekran görüntüsü, sis içeren bir resim&#10;&#10;Açıklama otomatik olarak oluşturuldu">
            <a:extLst>
              <a:ext uri="{FF2B5EF4-FFF2-40B4-BE49-F238E27FC236}">
                <a16:creationId xmlns:a16="http://schemas.microsoft.com/office/drawing/2014/main" id="{4B6DFDA0-BD94-6DC9-6F5B-2B8DC99913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466" b="65456"/>
          <a:stretch/>
        </p:blipFill>
        <p:spPr>
          <a:xfrm>
            <a:off x="1822780" y="652445"/>
            <a:ext cx="5579573" cy="611580"/>
          </a:xfrm>
          <a:prstGeom prst="rect">
            <a:avLst/>
          </a:prstGeom>
        </p:spPr>
      </p:pic>
      <p:sp>
        <p:nvSpPr>
          <p:cNvPr id="4" name="Çapraz Köşeleri Yuvarlatılmış Dikdörtgen 1">
            <a:extLst>
              <a:ext uri="{FF2B5EF4-FFF2-40B4-BE49-F238E27FC236}">
                <a16:creationId xmlns:a16="http://schemas.microsoft.com/office/drawing/2014/main" id="{FF4CF3F7-60E3-8A08-CFCF-3F7064D647AB}"/>
              </a:ext>
            </a:extLst>
          </p:cNvPr>
          <p:cNvSpPr/>
          <p:nvPr/>
        </p:nvSpPr>
        <p:spPr>
          <a:xfrm>
            <a:off x="1822779" y="652445"/>
            <a:ext cx="5579573" cy="611580"/>
          </a:xfrm>
          <a:prstGeom prst="round2DiagRect">
            <a:avLst/>
          </a:prstGeom>
          <a:solidFill>
            <a:schemeClr val="bg1">
              <a:lumMod val="95000"/>
              <a:alpha val="984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2">
                    <a:lumMod val="25000"/>
                  </a:schemeClr>
                </a:solidFill>
                <a:latin typeface="Daytona" panose="020B0604030500040204" pitchFamily="34" charset="0"/>
              </a:rPr>
              <a:t>SİLVER PARTNER</a:t>
            </a:r>
          </a:p>
        </p:txBody>
      </p:sp>
      <p:sp>
        <p:nvSpPr>
          <p:cNvPr id="7" name="Çapraz Köşeleri Yuvarlatılmış Dikdörtgen 1">
            <a:extLst>
              <a:ext uri="{FF2B5EF4-FFF2-40B4-BE49-F238E27FC236}">
                <a16:creationId xmlns:a16="http://schemas.microsoft.com/office/drawing/2014/main" id="{15193FDE-8613-6319-8F9C-528D5456D32E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FF5501"/>
                </a:solidFill>
                <a:latin typeface="Daytona" panose="020B0604030500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329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73ECB-00C7-FBC3-126A-AA5ED559F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AABE07C-39DE-B26B-9517-AFF3116C4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3889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36BDCB-F09D-BDCC-E7AD-A2CB5CC6F2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7260" y="-1249681"/>
            <a:ext cx="5118100" cy="5830747"/>
          </a:xfrm>
          <a:prstGeom prst="rect">
            <a:avLst/>
          </a:prstGeom>
        </p:spPr>
      </p:pic>
      <p:sp>
        <p:nvSpPr>
          <p:cNvPr id="4" name="Çapraz Köşeleri Yuvarlatılmış Dikdörtgen 1">
            <a:extLst>
              <a:ext uri="{FF2B5EF4-FFF2-40B4-BE49-F238E27FC236}">
                <a16:creationId xmlns:a16="http://schemas.microsoft.com/office/drawing/2014/main" id="{AA40EA7E-D7EE-7CCD-C3BD-C98937F0FEB3}"/>
              </a:ext>
            </a:extLst>
          </p:cNvPr>
          <p:cNvSpPr/>
          <p:nvPr/>
        </p:nvSpPr>
        <p:spPr>
          <a:xfrm>
            <a:off x="580208" y="1095152"/>
            <a:ext cx="9212377" cy="5380075"/>
          </a:xfrm>
          <a:prstGeom prst="round2DiagRect">
            <a:avLst/>
          </a:prstGeom>
          <a:solidFill>
            <a:schemeClr val="bg1"/>
          </a:solidFill>
          <a:ln>
            <a:solidFill>
              <a:srgbClr val="FF55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Kendi datasını kullanarak fırsat yaratır,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Müşteri adayı ile iletişim döngüsünü yönetir,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Teklif süreçlerine eşlik eder ve sonlandırılmasına destek olur,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Statü Hedefi ile uyumlu olacak şekilde aylık minimum 1 adet yeni müşteri kazanımı gerçekleştirir.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Haftalık minimum 1 olmak üzere TRN Teknoloji ile 2 firma ziyareti gerçekleştirir.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Ayda minimum 1 olmak üzere Kanal Müdürü ile durum değerlendirme toplantısına katılım sağlar.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Yıllık hedef gerçekleştirdiği durumda toplam hedefinin %3'ü kadar yıl sonu Performans Bonusu kazanır.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İş Ortağının kendi dijital ihtiyaçları doğrultusunda TRN Teknoloji'nin sunduğu hizmetlerde kullanılmak üzere Tek Seferlik 10.000 TL. değerinde “Partner Özel Dijitalleşme Bütçesinden” faydalanır.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Yıllık Hedef gerçekleştiği durumda toplam hedefinin %5'i kadar “Marketing Bütçesi” alır. (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Bütce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;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Event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, Sosyal Media, Dijital Medya ve/veya İş Ortağı Satış Temsilcisi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rebate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için kullanılmaktadır)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 tarafından belirlenen süre ve kapsam doğrultusunda İş Ortakları Satış ekiplerine yönelik olası hazırlanacak olan ödüllendirme programlarından faydalanır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C0F4DFD-787B-AFEB-A9D1-6FCFE367A499}"/>
              </a:ext>
            </a:extLst>
          </p:cNvPr>
          <p:cNvSpPr txBox="1"/>
          <p:nvPr/>
        </p:nvSpPr>
        <p:spPr>
          <a:xfrm>
            <a:off x="1284963" y="562129"/>
            <a:ext cx="2993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Silver Statü Koruma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2" name="Çapraz Köşeleri Yuvarlatılmış Dikdörtgen 1">
            <a:extLst>
              <a:ext uri="{FF2B5EF4-FFF2-40B4-BE49-F238E27FC236}">
                <a16:creationId xmlns:a16="http://schemas.microsoft.com/office/drawing/2014/main" id="{E3264A7B-0320-D188-3059-117AD902DE59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Daytona" panose="020B0604030500040204" pitchFamily="34" charset="0"/>
              </a:rPr>
              <a:t>3</a:t>
            </a:r>
          </a:p>
        </p:txBody>
      </p:sp>
      <p:sp>
        <p:nvSpPr>
          <p:cNvPr id="10" name="Çapraz Köşeleri Yuvarlatılmış Dikdörtgen 9">
            <a:extLst>
              <a:ext uri="{FF2B5EF4-FFF2-40B4-BE49-F238E27FC236}">
                <a16:creationId xmlns:a16="http://schemas.microsoft.com/office/drawing/2014/main" id="{F6FA9205-C917-26BC-3A19-9CBBC6EC0A97}"/>
              </a:ext>
            </a:extLst>
          </p:cNvPr>
          <p:cNvSpPr/>
          <p:nvPr/>
        </p:nvSpPr>
        <p:spPr>
          <a:xfrm>
            <a:off x="604866" y="543102"/>
            <a:ext cx="3738534" cy="338554"/>
          </a:xfrm>
          <a:prstGeom prst="round2Diag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34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BEA33-66DE-113D-95CF-26393CAF8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12AF535E-0147-5FF6-BC3A-C334039030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6963944" y="-1810942"/>
            <a:ext cx="7597974" cy="8668942"/>
          </a:xfrm>
          <a:prstGeom prst="rect">
            <a:avLst/>
          </a:prstGeom>
        </p:spPr>
      </p:pic>
      <p:sp>
        <p:nvSpPr>
          <p:cNvPr id="2" name="Çapraz Köşeleri Yuvarlatılmış Dikdörtgen 1">
            <a:extLst>
              <a:ext uri="{FF2B5EF4-FFF2-40B4-BE49-F238E27FC236}">
                <a16:creationId xmlns:a16="http://schemas.microsoft.com/office/drawing/2014/main" id="{7F6C68D8-D86D-CE6A-4836-B46C0E0DA77A}"/>
              </a:ext>
            </a:extLst>
          </p:cNvPr>
          <p:cNvSpPr/>
          <p:nvPr/>
        </p:nvSpPr>
        <p:spPr>
          <a:xfrm>
            <a:off x="548310" y="1701209"/>
            <a:ext cx="8553160" cy="4678326"/>
          </a:xfrm>
          <a:prstGeom prst="round2DiagRect">
            <a:avLst/>
          </a:prstGeom>
          <a:solidFill>
            <a:schemeClr val="bg1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Yıllık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1.5M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Silver Statü Hedefi alır,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içerisinde gerçekleşen satışlardan «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Aylık %20 Sürekli Gelir Paylaşımına»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hak kazanır,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sonu Statü Hedefinin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%3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’ü kadar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«Performans Bonusu»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kazanır,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15.000 TL.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değerinde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«Partner Özel Dijitalleşme Bütçesinden»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faydalanır,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sonu Barem Hedefinin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%7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’i kadar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«Etkinlik ve/veya Marketing Bütçesinden»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faydalanır,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içerisinde dönemsel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«TRN Ödüllendirme Programlarından»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faydalanır,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Web sayfasında logosuna yer verilir,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İş Ortağı Portal ekranlarına yetkisi olur,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Net Maaş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%50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’si kadar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«Personel Desteği»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alır,</a:t>
            </a:r>
          </a:p>
        </p:txBody>
      </p:sp>
      <p:pic>
        <p:nvPicPr>
          <p:cNvPr id="9" name="Resim 8" descr="sarı, bulanıklık, bulanık, Bej içeren bir resim&#10;&#10;Açıklama otomatik olarak oluşturuldu">
            <a:extLst>
              <a:ext uri="{FF2B5EF4-FFF2-40B4-BE49-F238E27FC236}">
                <a16:creationId xmlns:a16="http://schemas.microsoft.com/office/drawing/2014/main" id="{E5ED111F-32B9-8649-43B3-C2CCB20E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861" y="736811"/>
            <a:ext cx="5676900" cy="611580"/>
          </a:xfrm>
          <a:prstGeom prst="rect">
            <a:avLst/>
          </a:prstGeom>
        </p:spPr>
      </p:pic>
      <p:sp>
        <p:nvSpPr>
          <p:cNvPr id="4" name="Çapraz Köşeleri Yuvarlatılmış Dikdörtgen 1">
            <a:extLst>
              <a:ext uri="{FF2B5EF4-FFF2-40B4-BE49-F238E27FC236}">
                <a16:creationId xmlns:a16="http://schemas.microsoft.com/office/drawing/2014/main" id="{82EC81AE-F93F-204E-68F3-E25C507B5404}"/>
              </a:ext>
            </a:extLst>
          </p:cNvPr>
          <p:cNvSpPr/>
          <p:nvPr/>
        </p:nvSpPr>
        <p:spPr>
          <a:xfrm>
            <a:off x="1786270" y="736811"/>
            <a:ext cx="5676900" cy="611580"/>
          </a:xfrm>
          <a:prstGeom prst="round2Diag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9FAFB"/>
                </a:solidFill>
                <a:latin typeface="Daytona" panose="020B0604030500040204" pitchFamily="34" charset="0"/>
              </a:rPr>
              <a:t>GOLD PARTNER</a:t>
            </a:r>
          </a:p>
        </p:txBody>
      </p:sp>
      <p:sp>
        <p:nvSpPr>
          <p:cNvPr id="7" name="Çapraz Köşeleri Yuvarlatılmış Dikdörtgen 1">
            <a:extLst>
              <a:ext uri="{FF2B5EF4-FFF2-40B4-BE49-F238E27FC236}">
                <a16:creationId xmlns:a16="http://schemas.microsoft.com/office/drawing/2014/main" id="{3427279D-B38A-8C3E-209B-9D8900EEAC57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FF5501"/>
                </a:solidFill>
                <a:latin typeface="Daytona" panose="020B0604030500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3591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FF041-CB26-6727-6554-75DC1DA2C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D2C9C95E-A526-058C-59A1-21DEB5E0F7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3889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934D0B-E0BA-3598-D4C5-8553865708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7260" y="-1249681"/>
            <a:ext cx="5118100" cy="5830747"/>
          </a:xfrm>
          <a:prstGeom prst="rect">
            <a:avLst/>
          </a:prstGeom>
        </p:spPr>
      </p:pic>
      <p:sp>
        <p:nvSpPr>
          <p:cNvPr id="4" name="Çapraz Köşeleri Yuvarlatılmış Dikdörtgen 1">
            <a:extLst>
              <a:ext uri="{FF2B5EF4-FFF2-40B4-BE49-F238E27FC236}">
                <a16:creationId xmlns:a16="http://schemas.microsoft.com/office/drawing/2014/main" id="{F4E86708-6EC0-3232-47AF-328BE9D58779}"/>
              </a:ext>
            </a:extLst>
          </p:cNvPr>
          <p:cNvSpPr/>
          <p:nvPr/>
        </p:nvSpPr>
        <p:spPr>
          <a:xfrm>
            <a:off x="580208" y="1095153"/>
            <a:ext cx="9212377" cy="5326912"/>
          </a:xfrm>
          <a:prstGeom prst="round2DiagRect">
            <a:avLst/>
          </a:prstGeom>
          <a:solidFill>
            <a:schemeClr val="bg1"/>
          </a:solidFill>
          <a:ln>
            <a:solidFill>
              <a:srgbClr val="FF55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Kendi datasını kullanarak fırsat yaratır,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Müşteri adayı ile iletişim, toplantı ve müzakere döngüsünü üstlenir,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Teklif süreçlerine dahil olur ve satış/sözleşme sürecinin tamamlanmasını sağlar,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Satış stratejileri geliştirir,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Statü Hedefi ile uyumlu olacak şekilde aylık minimum 1 adet yeni müşteri kazanımı gerçekleştirir. Haftalık minimum 1 olmak üzere TRN Teknoloji ile 2 firma ziyareti gerçekleştirir.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Ayda minimum 1 olmak üzere Kanal Müdürü ile durum değerlendirme toplantısına katılım sağlar.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Yıllık hedef gerçekleştirdiği durumda toplam hedefinin %3'ü kadar yıl sonu Performans Bonusu kazanır.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İş Ortağının kendi dijital ihtiyaçları doğrultusunda TRN Teknoloji'nin sunduğu hizmetlerde kullanılmak üzere Tek Seferlik 15.000 TL. değerinde “Partner Özel Dijitalleşme Bütçesinden” faydalanır.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Yıllık Hedef gerçekleştiği durumda toplam hedefinin %7'i kadar “Marketing Bütçesi” alır. (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Bütce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;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Event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, Sosyal Media, Dijital Medya ve/veya İş Ortağı Satış Temsilcisi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rebate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için kullanılmaktadır)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 tarafından belirlenen süre ve kapsam doğrultusunda İş Ortakları Satış ekiplerine yönelik olası hazırlanacak olan ödüllendirme programlarından faydalanır.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İş Ortağı Portal kullanımı için TRN tarafından eğitim sürecini tamamlar,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 adına ön proje oluşturmak için 1. seviye teknik eğitimlerini tamamlar,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 Ürün ve Hizmet Tanıtım Eğitimine katılım sağlar,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Satış Stratejisi için TRN Teknoloji Ürün ve Hizmet Tanıtımlarını yapar,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Yıllık hedefin gerçekleşmesi durumunda, takip eden yıl itibari ile TRN Teknoloji ürün satışlarına odaklı personel alınması durumunda, TRN Teknolojinin uygun gördüğü aday için Net Maaş Maliyetinin %50'si kadar “Personel Desteği” alır.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B2AA133-C920-ABA3-178D-312AF701EEB8}"/>
              </a:ext>
            </a:extLst>
          </p:cNvPr>
          <p:cNvSpPr txBox="1"/>
          <p:nvPr/>
        </p:nvSpPr>
        <p:spPr>
          <a:xfrm>
            <a:off x="1160530" y="625304"/>
            <a:ext cx="2993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Gold Statü Koruma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2" name="Çapraz Köşeleri Yuvarlatılmış Dikdörtgen 1">
            <a:extLst>
              <a:ext uri="{FF2B5EF4-FFF2-40B4-BE49-F238E27FC236}">
                <a16:creationId xmlns:a16="http://schemas.microsoft.com/office/drawing/2014/main" id="{F5CCA22E-2278-1C14-5F76-95311855387D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Daytona" panose="020B0604030500040204" pitchFamily="34" charset="0"/>
              </a:rPr>
              <a:t>5</a:t>
            </a:r>
          </a:p>
        </p:txBody>
      </p:sp>
      <p:sp>
        <p:nvSpPr>
          <p:cNvPr id="5" name="Çapraz Köşeleri Yuvarlatılmış Dikdörtgen 4">
            <a:extLst>
              <a:ext uri="{FF2B5EF4-FFF2-40B4-BE49-F238E27FC236}">
                <a16:creationId xmlns:a16="http://schemas.microsoft.com/office/drawing/2014/main" id="{B03FADD6-E9E3-02EB-FE00-84FE17A4406E}"/>
              </a:ext>
            </a:extLst>
          </p:cNvPr>
          <p:cNvSpPr/>
          <p:nvPr/>
        </p:nvSpPr>
        <p:spPr>
          <a:xfrm>
            <a:off x="514321" y="625304"/>
            <a:ext cx="3432646" cy="338554"/>
          </a:xfrm>
          <a:prstGeom prst="round2Diag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41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2275-AD64-C9B8-74E1-8C822B58B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968B1F1D-1525-C39A-71FD-690A2C7E4E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6963944" y="-1810942"/>
            <a:ext cx="7597974" cy="8668942"/>
          </a:xfrm>
          <a:prstGeom prst="rect">
            <a:avLst/>
          </a:prstGeom>
        </p:spPr>
      </p:pic>
      <p:sp>
        <p:nvSpPr>
          <p:cNvPr id="2" name="Çapraz Köşeleri Yuvarlatılmış Dikdörtgen 1">
            <a:extLst>
              <a:ext uri="{FF2B5EF4-FFF2-40B4-BE49-F238E27FC236}">
                <a16:creationId xmlns:a16="http://schemas.microsoft.com/office/drawing/2014/main" id="{F2049B0B-BE5C-4133-CECD-01EA37AA6ABB}"/>
              </a:ext>
            </a:extLst>
          </p:cNvPr>
          <p:cNvSpPr/>
          <p:nvPr/>
        </p:nvSpPr>
        <p:spPr>
          <a:xfrm>
            <a:off x="548310" y="1701209"/>
            <a:ext cx="8553160" cy="4678326"/>
          </a:xfrm>
          <a:prstGeom prst="round2DiagRect">
            <a:avLst/>
          </a:prstGeom>
          <a:solidFill>
            <a:schemeClr val="bg1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Yıllık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3M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Silver Statü Hedefi alır,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içerisinde gerçekleşen satışlardan «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Aylık %25 Sürekli Gelir Paylaşımına»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hak kazanır,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sonu Statü Hedefinin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%3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’ü kadar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«Performans Bonusu»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kazanır,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20.000 TL.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değerinde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«Partner Özel Dijitalleşme Bütçesinden»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faydalanır,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sonu Barem Hedefinin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%9’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u kadar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«Etkinlik ve/veya Marketing Bütçesinden»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faydalanır,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 içerisinde dönemsel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«TRN Ödüllendirme Programlarından» 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faydalanır,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Web sayfasında logosuna yer verilir,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İş Ortağı Portal ekranlarına yetkisi olur,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Net Maaş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%50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’si kadar </a:t>
            </a:r>
            <a:r>
              <a:rPr lang="tr-TR" sz="1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«Personel Desteği»</a:t>
            </a:r>
            <a:r>
              <a:rPr lang="tr-TR" sz="15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alır,</a:t>
            </a:r>
          </a:p>
        </p:txBody>
      </p:sp>
      <p:pic>
        <p:nvPicPr>
          <p:cNvPr id="11" name="Resim 10" descr="ekran görüntüsü, sis içeren bir resim&#10;&#10;Açıklama otomatik olarak oluşturuldu">
            <a:extLst>
              <a:ext uri="{FF2B5EF4-FFF2-40B4-BE49-F238E27FC236}">
                <a16:creationId xmlns:a16="http://schemas.microsoft.com/office/drawing/2014/main" id="{A57CE6DF-4EA8-4F14-11E3-2B009ECF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519" y="736810"/>
            <a:ext cx="5525834" cy="611581"/>
          </a:xfrm>
          <a:prstGeom prst="rect">
            <a:avLst/>
          </a:prstGeom>
        </p:spPr>
      </p:pic>
      <p:sp>
        <p:nvSpPr>
          <p:cNvPr id="4" name="Çapraz Köşeleri Yuvarlatılmış Dikdörtgen 1">
            <a:extLst>
              <a:ext uri="{FF2B5EF4-FFF2-40B4-BE49-F238E27FC236}">
                <a16:creationId xmlns:a16="http://schemas.microsoft.com/office/drawing/2014/main" id="{D0E96A1C-BDDE-910E-FA3B-03E15E15939B}"/>
              </a:ext>
            </a:extLst>
          </p:cNvPr>
          <p:cNvSpPr/>
          <p:nvPr/>
        </p:nvSpPr>
        <p:spPr>
          <a:xfrm>
            <a:off x="1860698" y="736811"/>
            <a:ext cx="5541655" cy="611580"/>
          </a:xfrm>
          <a:prstGeom prst="round2Diag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</a:rPr>
              <a:t>PLATİN PARTNER</a:t>
            </a:r>
          </a:p>
        </p:txBody>
      </p:sp>
      <p:sp>
        <p:nvSpPr>
          <p:cNvPr id="7" name="Çapraz Köşeleri Yuvarlatılmış Dikdörtgen 1">
            <a:extLst>
              <a:ext uri="{FF2B5EF4-FFF2-40B4-BE49-F238E27FC236}">
                <a16:creationId xmlns:a16="http://schemas.microsoft.com/office/drawing/2014/main" id="{53A37920-B7CC-98AE-C41F-4F76B7BB3A76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FF5501"/>
                </a:solidFill>
                <a:latin typeface="Daytona" panose="020B0604030500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64750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E0C97-1C08-0FEB-979F-5C440727C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2318590C-9816-FE25-F263-5419F0CC00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3889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F71214-0559-CF54-55BD-96016DE450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7260" y="-1249681"/>
            <a:ext cx="5118100" cy="5830747"/>
          </a:xfrm>
          <a:prstGeom prst="rect">
            <a:avLst/>
          </a:prstGeom>
        </p:spPr>
      </p:pic>
      <p:sp>
        <p:nvSpPr>
          <p:cNvPr id="4" name="Çapraz Köşeleri Yuvarlatılmış Dikdörtgen 1">
            <a:extLst>
              <a:ext uri="{FF2B5EF4-FFF2-40B4-BE49-F238E27FC236}">
                <a16:creationId xmlns:a16="http://schemas.microsoft.com/office/drawing/2014/main" id="{619D527E-A4D7-D0C3-11C7-FABE3D48A206}"/>
              </a:ext>
            </a:extLst>
          </p:cNvPr>
          <p:cNvSpPr/>
          <p:nvPr/>
        </p:nvSpPr>
        <p:spPr>
          <a:xfrm>
            <a:off x="580208" y="1095153"/>
            <a:ext cx="9212377" cy="5326912"/>
          </a:xfrm>
          <a:prstGeom prst="round2DiagRect">
            <a:avLst/>
          </a:prstGeom>
          <a:solidFill>
            <a:schemeClr val="bg1"/>
          </a:solidFill>
          <a:ln>
            <a:solidFill>
              <a:srgbClr val="FF550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Kendi datasını kullanarak fırsat yaratır,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Müşteri adayı ile iletişim, toplantı ve müzakere döngüsünü üstlenir,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Teklif süreçlerine dahil olur ve satış/sözleşme sürecinin tamamlanmasını sağlar,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Satış stratejileri geliştirir,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Statü Hedefi ile uyumlu olacak şekilde aylık minimum 1 adet yeni müşteri kazanımı gerçekleştirir. Haftalık minimum 1 olmak üzere TRN Teknoloji ile 2 firma ziyareti gerçekleştirir.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Ayda minimum 1 olmak üzere Kanal Müdürü ile durum değerlendirme toplantısına katılım sağlar.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Yıllık hedef gerçekleştirdiği durumda toplam hedefinin %3'ü kadar yıl sonu Performans Bonusu kazanır.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İş Ortağının kendi dijital ihtiyaçları doğrultusunda TRN Teknoloji'nin sunduğu hizmetlerde kullanılmak üzere Tek Seferlik 20.000 TL. değerinde “Partner Özel Dijitalleşme Bütçesinden” faydalanır.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Yıllık Hedef gerçekleştiği durumda toplam hedefinin %9’u kadar “Marketing Bütçesi” alır. (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Bütce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;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Event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, Sosyal Media, Dijital Medya ve/veya İş Ortağı Satış Temsilcisi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rebate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için kullanılmaktadır)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 tarafından belirlenen süre ve kapsam doğrultusunda İş Ortakları Satış ekiplerine yönelik olası hazırlanacak olan ödüllendirme programlarından faydalanır.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İş Ortağı Portal kullanımı için TRN tarafından eğitim sürecini tamamlar,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 adına ön proje oluşturmak için 1. seviye teknik eğitimlerini tamamlar,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 Ürün ve Hizmet Tanıtım Eğitimine katılım sağlar,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Satış Stratejisi için TRN Teknoloji Ürün ve Hizmet Tanıtımlarını yapar,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Yıllık hedefin gerçekleşmesi durumunda, takip eden yıl itibari ile TRN Teknoloji ürün satışlarına odaklı personel alınması durumunda, TRN Teknolojinin uygun gördüğü aday için Net Maaş Maliyetinin %50'si kadar “Personel Desteği” alır.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FA9B791-EBBA-D78E-D49A-CA44B30FB2E3}"/>
              </a:ext>
            </a:extLst>
          </p:cNvPr>
          <p:cNvSpPr txBox="1"/>
          <p:nvPr/>
        </p:nvSpPr>
        <p:spPr>
          <a:xfrm>
            <a:off x="1109730" y="659218"/>
            <a:ext cx="2993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Platin Statü Koruma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9" name="Çapraz Köşeleri Yuvarlatılmış Dikdörtgen 1">
            <a:extLst>
              <a:ext uri="{FF2B5EF4-FFF2-40B4-BE49-F238E27FC236}">
                <a16:creationId xmlns:a16="http://schemas.microsoft.com/office/drawing/2014/main" id="{22AFED5D-2C2C-37E7-7B98-28A802119796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Daytona" panose="020B0604030500040204" pitchFamily="34" charset="0"/>
              </a:rPr>
              <a:t>7</a:t>
            </a:r>
          </a:p>
        </p:txBody>
      </p:sp>
      <p:sp>
        <p:nvSpPr>
          <p:cNvPr id="10" name="Çapraz Köşeleri Yuvarlatılmış Dikdörtgen 9">
            <a:extLst>
              <a:ext uri="{FF2B5EF4-FFF2-40B4-BE49-F238E27FC236}">
                <a16:creationId xmlns:a16="http://schemas.microsoft.com/office/drawing/2014/main" id="{203AAD06-ECD5-9CD4-6366-D7D29D919A75}"/>
              </a:ext>
            </a:extLst>
          </p:cNvPr>
          <p:cNvSpPr/>
          <p:nvPr/>
        </p:nvSpPr>
        <p:spPr>
          <a:xfrm>
            <a:off x="514321" y="625304"/>
            <a:ext cx="3432646" cy="338554"/>
          </a:xfrm>
          <a:prstGeom prst="round2Diag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35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E42CE-6EAD-D3F1-F18A-651DA1D96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22F1FA47-8FBE-6EB1-219E-2E378215D4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4E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E4E31B-317A-F654-4B45-AECCA32052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6240" y="-1361440"/>
            <a:ext cx="5941060" cy="676829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1136377-9614-29C7-1FCD-F341C5F66EB5}"/>
              </a:ext>
            </a:extLst>
          </p:cNvPr>
          <p:cNvSpPr txBox="1"/>
          <p:nvPr/>
        </p:nvSpPr>
        <p:spPr>
          <a:xfrm>
            <a:off x="798662" y="657305"/>
            <a:ext cx="50211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İş Ortaklığı Kapsamındaki Ürün &amp; Hizmetler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9" name="Çapraz Köşeleri Yuvarlatılmış Dikdörtgen 1">
            <a:extLst>
              <a:ext uri="{FF2B5EF4-FFF2-40B4-BE49-F238E27FC236}">
                <a16:creationId xmlns:a16="http://schemas.microsoft.com/office/drawing/2014/main" id="{D5471488-A35E-F815-4493-C016CE45BC31}"/>
              </a:ext>
            </a:extLst>
          </p:cNvPr>
          <p:cNvSpPr/>
          <p:nvPr/>
        </p:nvSpPr>
        <p:spPr>
          <a:xfrm>
            <a:off x="562274" y="1245423"/>
            <a:ext cx="9387051" cy="4979749"/>
          </a:xfrm>
          <a:prstGeom prst="round2DiagRect">
            <a:avLst/>
          </a:prstGeom>
          <a:solidFill>
            <a:schemeClr val="bg1"/>
          </a:solidFill>
          <a:ln>
            <a:solidFill>
              <a:srgbClr val="FF550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Fiziksel Sunucu Kiralama,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Sanal Sunucu Kiralama,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 Merkezi Barındırma,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On-Site Veri Yedekleme,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Off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-Site Veri Yedekleme,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Felaket Kurtarma Hizmetleri,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Sanal Firewall Hizmet,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5651 Loglama Hizmeti,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 Merkezi internet Hizmeti,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 Merkezi VPN Hizmeti,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Bulut ve Veri Merkezi Yönetim Hizmetleri,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Genius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RMM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Expert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Cihaz İzleme Hizmetleri, (Hak Ediş %3 ile sınırlıdır 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Genius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RMM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Expert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Yönetim ve Danışmanlık Hizmetleri, (Hak Ediş %3 ile sınırlıdır 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 Profesyonel Yönetim, Danışmanlık, Bakım ve Destek Hizmetleri, (Hak Ediş %3 ile sınırlıdır 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Distribütör Bazlı Tüm Al-Sat Donanım, Lisanslama, Ürün ve Hizmetler, ( Kapsam Dışıdır )</a:t>
            </a:r>
          </a:p>
        </p:txBody>
      </p:sp>
      <p:sp>
        <p:nvSpPr>
          <p:cNvPr id="3" name="Çapraz Köşeleri Yuvarlatılmış Dikdörtgen 1">
            <a:extLst>
              <a:ext uri="{FF2B5EF4-FFF2-40B4-BE49-F238E27FC236}">
                <a16:creationId xmlns:a16="http://schemas.microsoft.com/office/drawing/2014/main" id="{E4F8E272-D862-8825-949C-B1E1CB4781CA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Daytona" panose="020B0604030500040204" pitchFamily="34" charset="0"/>
              </a:rPr>
              <a:t>8</a:t>
            </a:r>
          </a:p>
        </p:txBody>
      </p:sp>
      <p:sp>
        <p:nvSpPr>
          <p:cNvPr id="4" name="Çapraz Köşeleri Yuvarlatılmış Dikdörtgen 3">
            <a:extLst>
              <a:ext uri="{FF2B5EF4-FFF2-40B4-BE49-F238E27FC236}">
                <a16:creationId xmlns:a16="http://schemas.microsoft.com/office/drawing/2014/main" id="{96F2454E-4FD3-42B7-D58E-3BA349BDD135}"/>
              </a:ext>
            </a:extLst>
          </p:cNvPr>
          <p:cNvSpPr/>
          <p:nvPr/>
        </p:nvSpPr>
        <p:spPr>
          <a:xfrm>
            <a:off x="514321" y="625304"/>
            <a:ext cx="5305462" cy="338554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27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66168-C63E-51D5-C3A1-94DDDA54E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10FC43D8-AA77-D0DB-EA0C-57B871B842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3889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2A52349B-936E-8ABB-9BDC-2BEE23B50E94}"/>
              </a:ext>
            </a:extLst>
          </p:cNvPr>
          <p:cNvSpPr/>
          <p:nvPr/>
        </p:nvSpPr>
        <p:spPr>
          <a:xfrm>
            <a:off x="1154021" y="1343816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296519FA-9A57-52FD-0FDC-B8BF23E6F793}"/>
              </a:ext>
            </a:extLst>
          </p:cNvPr>
          <p:cNvSpPr/>
          <p:nvPr/>
        </p:nvSpPr>
        <p:spPr>
          <a:xfrm>
            <a:off x="2584536" y="1343819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1A672A77-07B8-E1A5-3014-479D3D62CF27}"/>
              </a:ext>
            </a:extLst>
          </p:cNvPr>
          <p:cNvSpPr/>
          <p:nvPr/>
        </p:nvSpPr>
        <p:spPr>
          <a:xfrm>
            <a:off x="4099936" y="1343819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FA30F278-933F-429A-5BC9-26C4467C875D}"/>
              </a:ext>
            </a:extLst>
          </p:cNvPr>
          <p:cNvSpPr/>
          <p:nvPr/>
        </p:nvSpPr>
        <p:spPr>
          <a:xfrm>
            <a:off x="5560283" y="1343818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21073168-30B8-3465-1FF3-0626B59EA1C2}"/>
              </a:ext>
            </a:extLst>
          </p:cNvPr>
          <p:cNvSpPr/>
          <p:nvPr/>
        </p:nvSpPr>
        <p:spPr>
          <a:xfrm>
            <a:off x="8460112" y="1343817"/>
            <a:ext cx="1161325" cy="1082359"/>
          </a:xfrm>
          <a:prstGeom prst="round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70CC5473-A19B-9CA5-1C28-D8497F09B5B5}"/>
              </a:ext>
            </a:extLst>
          </p:cNvPr>
          <p:cNvSpPr/>
          <p:nvPr/>
        </p:nvSpPr>
        <p:spPr>
          <a:xfrm>
            <a:off x="7010198" y="1343818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338B9E-8C77-4F7B-9AF4-E875FE7FA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0301" y="335281"/>
            <a:ext cx="668020" cy="761036"/>
          </a:xfrm>
          <a:prstGeom prst="rect">
            <a:avLst/>
          </a:prstGeom>
        </p:spPr>
      </p:pic>
      <p:sp>
        <p:nvSpPr>
          <p:cNvPr id="11" name="Yuvarlatılmış Dikdörtgen 8">
            <a:extLst>
              <a:ext uri="{FF2B5EF4-FFF2-40B4-BE49-F238E27FC236}">
                <a16:creationId xmlns:a16="http://schemas.microsoft.com/office/drawing/2014/main" id="{51C12D70-866F-BC25-56B0-93447B91B625}"/>
              </a:ext>
            </a:extLst>
          </p:cNvPr>
          <p:cNvSpPr/>
          <p:nvPr/>
        </p:nvSpPr>
        <p:spPr>
          <a:xfrm>
            <a:off x="9910027" y="1343816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">
            <a:extLst>
              <a:ext uri="{FF2B5EF4-FFF2-40B4-BE49-F238E27FC236}">
                <a16:creationId xmlns:a16="http://schemas.microsoft.com/office/drawing/2014/main" id="{32238794-A490-D402-89DC-80881703140D}"/>
              </a:ext>
            </a:extLst>
          </p:cNvPr>
          <p:cNvSpPr/>
          <p:nvPr/>
        </p:nvSpPr>
        <p:spPr>
          <a:xfrm>
            <a:off x="1146390" y="2584651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2">
            <a:extLst>
              <a:ext uri="{FF2B5EF4-FFF2-40B4-BE49-F238E27FC236}">
                <a16:creationId xmlns:a16="http://schemas.microsoft.com/office/drawing/2014/main" id="{C1D778DF-AD1A-6FF9-D030-A58DE00C5C1E}"/>
              </a:ext>
            </a:extLst>
          </p:cNvPr>
          <p:cNvSpPr/>
          <p:nvPr/>
        </p:nvSpPr>
        <p:spPr>
          <a:xfrm>
            <a:off x="2573903" y="2584654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3">
            <a:extLst>
              <a:ext uri="{FF2B5EF4-FFF2-40B4-BE49-F238E27FC236}">
                <a16:creationId xmlns:a16="http://schemas.microsoft.com/office/drawing/2014/main" id="{A138AC46-29C3-CE98-3560-3CA18797710C}"/>
              </a:ext>
            </a:extLst>
          </p:cNvPr>
          <p:cNvSpPr/>
          <p:nvPr/>
        </p:nvSpPr>
        <p:spPr>
          <a:xfrm>
            <a:off x="4089303" y="2584654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4">
            <a:extLst>
              <a:ext uri="{FF2B5EF4-FFF2-40B4-BE49-F238E27FC236}">
                <a16:creationId xmlns:a16="http://schemas.microsoft.com/office/drawing/2014/main" id="{D020266B-6452-E9AE-B596-06A970C7A134}"/>
              </a:ext>
            </a:extLst>
          </p:cNvPr>
          <p:cNvSpPr/>
          <p:nvPr/>
        </p:nvSpPr>
        <p:spPr>
          <a:xfrm>
            <a:off x="5549650" y="2584653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8">
            <a:extLst>
              <a:ext uri="{FF2B5EF4-FFF2-40B4-BE49-F238E27FC236}">
                <a16:creationId xmlns:a16="http://schemas.microsoft.com/office/drawing/2014/main" id="{C84BB562-B763-51E4-8B97-523A74F3CE88}"/>
              </a:ext>
            </a:extLst>
          </p:cNvPr>
          <p:cNvSpPr/>
          <p:nvPr/>
        </p:nvSpPr>
        <p:spPr>
          <a:xfrm>
            <a:off x="8449479" y="2584652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varlatılmış Dikdörtgen 9">
            <a:extLst>
              <a:ext uri="{FF2B5EF4-FFF2-40B4-BE49-F238E27FC236}">
                <a16:creationId xmlns:a16="http://schemas.microsoft.com/office/drawing/2014/main" id="{46679668-18A7-D358-E7B1-866A4510BE92}"/>
              </a:ext>
            </a:extLst>
          </p:cNvPr>
          <p:cNvSpPr/>
          <p:nvPr/>
        </p:nvSpPr>
        <p:spPr>
          <a:xfrm>
            <a:off x="6999565" y="2584653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8">
            <a:extLst>
              <a:ext uri="{FF2B5EF4-FFF2-40B4-BE49-F238E27FC236}">
                <a16:creationId xmlns:a16="http://schemas.microsoft.com/office/drawing/2014/main" id="{E5B0EAA8-3F74-7B06-BF0C-C9280D87D1B9}"/>
              </a:ext>
            </a:extLst>
          </p:cNvPr>
          <p:cNvSpPr/>
          <p:nvPr/>
        </p:nvSpPr>
        <p:spPr>
          <a:xfrm>
            <a:off x="9899394" y="2584651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">
            <a:extLst>
              <a:ext uri="{FF2B5EF4-FFF2-40B4-BE49-F238E27FC236}">
                <a16:creationId xmlns:a16="http://schemas.microsoft.com/office/drawing/2014/main" id="{7CE536C6-4759-57F0-D401-04FFBEDF7709}"/>
              </a:ext>
            </a:extLst>
          </p:cNvPr>
          <p:cNvSpPr/>
          <p:nvPr/>
        </p:nvSpPr>
        <p:spPr>
          <a:xfrm>
            <a:off x="1146250" y="3816769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varlatılmış Dikdörtgen 2">
            <a:extLst>
              <a:ext uri="{FF2B5EF4-FFF2-40B4-BE49-F238E27FC236}">
                <a16:creationId xmlns:a16="http://schemas.microsoft.com/office/drawing/2014/main" id="{B3A9B6D3-4E29-6495-0E55-FFFF7C310B34}"/>
              </a:ext>
            </a:extLst>
          </p:cNvPr>
          <p:cNvSpPr/>
          <p:nvPr/>
        </p:nvSpPr>
        <p:spPr>
          <a:xfrm>
            <a:off x="2584536" y="3816769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3">
            <a:extLst>
              <a:ext uri="{FF2B5EF4-FFF2-40B4-BE49-F238E27FC236}">
                <a16:creationId xmlns:a16="http://schemas.microsoft.com/office/drawing/2014/main" id="{D5E682E5-B6C4-D1F5-B307-889E9FFBAAF5}"/>
              </a:ext>
            </a:extLst>
          </p:cNvPr>
          <p:cNvSpPr/>
          <p:nvPr/>
        </p:nvSpPr>
        <p:spPr>
          <a:xfrm>
            <a:off x="4099936" y="3816769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4">
            <a:extLst>
              <a:ext uri="{FF2B5EF4-FFF2-40B4-BE49-F238E27FC236}">
                <a16:creationId xmlns:a16="http://schemas.microsoft.com/office/drawing/2014/main" id="{1F4778DF-FCD1-4977-D94E-53AF5647B5A4}"/>
              </a:ext>
            </a:extLst>
          </p:cNvPr>
          <p:cNvSpPr/>
          <p:nvPr/>
        </p:nvSpPr>
        <p:spPr>
          <a:xfrm>
            <a:off x="5560283" y="3816768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8">
            <a:extLst>
              <a:ext uri="{FF2B5EF4-FFF2-40B4-BE49-F238E27FC236}">
                <a16:creationId xmlns:a16="http://schemas.microsoft.com/office/drawing/2014/main" id="{F242A9DB-5D06-1090-FE76-F1E1D59FE543}"/>
              </a:ext>
            </a:extLst>
          </p:cNvPr>
          <p:cNvSpPr/>
          <p:nvPr/>
        </p:nvSpPr>
        <p:spPr>
          <a:xfrm>
            <a:off x="8460112" y="3816767"/>
            <a:ext cx="1161325" cy="1082359"/>
          </a:xfrm>
          <a:prstGeom prst="round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uvarlatılmış Dikdörtgen 9">
            <a:extLst>
              <a:ext uri="{FF2B5EF4-FFF2-40B4-BE49-F238E27FC236}">
                <a16:creationId xmlns:a16="http://schemas.microsoft.com/office/drawing/2014/main" id="{D24FEDAD-1F27-60E4-DBFF-69EADB60937E}"/>
              </a:ext>
            </a:extLst>
          </p:cNvPr>
          <p:cNvSpPr/>
          <p:nvPr/>
        </p:nvSpPr>
        <p:spPr>
          <a:xfrm>
            <a:off x="7010198" y="3816768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uvarlatılmış Dikdörtgen 8">
            <a:extLst>
              <a:ext uri="{FF2B5EF4-FFF2-40B4-BE49-F238E27FC236}">
                <a16:creationId xmlns:a16="http://schemas.microsoft.com/office/drawing/2014/main" id="{1C8BB90A-522D-80B8-30E9-E73F224DC576}"/>
              </a:ext>
            </a:extLst>
          </p:cNvPr>
          <p:cNvSpPr/>
          <p:nvPr/>
        </p:nvSpPr>
        <p:spPr>
          <a:xfrm>
            <a:off x="9910027" y="3816766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8" name="Resim 27" descr="yazı tipi, grafik, logo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03B36DD7-01F0-2322-77A0-3DB4F56FA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050" y="1773912"/>
            <a:ext cx="999845" cy="2746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Resim 29" descr="yazı tipi, logo, metin, grafik içeren bir resim&#10;&#10;Açıklama otomatik olarak oluşturuldu">
            <a:extLst>
              <a:ext uri="{FF2B5EF4-FFF2-40B4-BE49-F238E27FC236}">
                <a16:creationId xmlns:a16="http://schemas.microsoft.com/office/drawing/2014/main" id="{4EEE5A23-CEE7-3326-0827-FDE20DDD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037" y="1804415"/>
            <a:ext cx="1060298" cy="3112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850E79C3-14CC-1F2D-ADDA-2C9BB8F4D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248" y="1810741"/>
            <a:ext cx="693609" cy="1527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Resim 33" descr="metin, yazı tipi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E6F13646-FADC-81AB-CCB6-F154E57411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891" y="1461892"/>
            <a:ext cx="902152" cy="9021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Resim 35" descr="yazı tipi, grafik, logo, tipografi içeren bir resim&#10;&#10;Açıklama otomatik olarak oluşturuldu">
            <a:extLst>
              <a:ext uri="{FF2B5EF4-FFF2-40B4-BE49-F238E27FC236}">
                <a16:creationId xmlns:a16="http://schemas.microsoft.com/office/drawing/2014/main" id="{6E4BF773-1EDE-997C-56AD-8E694C405C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2943" y="1810087"/>
            <a:ext cx="1033748" cy="3062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Resim 37" descr="grafik, ekran görüntüsü, yazı tip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0603D818-9FA1-4C36-6E67-8E2A2016F8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7480" y="1719350"/>
            <a:ext cx="908185" cy="2807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Resim 39" descr="grafik, yazı tipi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84C25D96-DCB8-723A-391C-3CBC79A1AE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3595" y="3042716"/>
            <a:ext cx="881163" cy="315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Resim 41" descr="metin, şişe, yazı tipi içeren bir resim&#10;&#10;Açıklama otomatik olarak oluşturuldu">
            <a:extLst>
              <a:ext uri="{FF2B5EF4-FFF2-40B4-BE49-F238E27FC236}">
                <a16:creationId xmlns:a16="http://schemas.microsoft.com/office/drawing/2014/main" id="{EAA76132-4631-5BCA-A482-AABB0BB19D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0653" y="2735668"/>
            <a:ext cx="1031345" cy="7346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Resim 43" descr="yazı tipi, grafik, ekran görüntüsü, logo içeren bir resim&#10;&#10;Açıklama otomatik olarak oluşturuldu">
            <a:extLst>
              <a:ext uri="{FF2B5EF4-FFF2-40B4-BE49-F238E27FC236}">
                <a16:creationId xmlns:a16="http://schemas.microsoft.com/office/drawing/2014/main" id="{F0A129B8-6909-3FD6-7DB0-F8CBB50CBF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6758" y="2829546"/>
            <a:ext cx="796825" cy="6316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Resim 45" descr="yazı tipi, grafik, logo, simge, sembol içeren bir resim&#10;&#10;Açıklama otomatik olarak oluşturuldu">
            <a:extLst>
              <a:ext uri="{FF2B5EF4-FFF2-40B4-BE49-F238E27FC236}">
                <a16:creationId xmlns:a16="http://schemas.microsoft.com/office/drawing/2014/main" id="{99AED2E7-14E3-BFF0-FAB8-B91E46BDA9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1258" y="2868214"/>
            <a:ext cx="929609" cy="6197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Resim 47" descr="yazı tipi, grafik, ekran görüntüsü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A3ABC5C1-1331-2EE3-257C-B58D9D3127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9997" y="3037548"/>
            <a:ext cx="1119222" cy="3107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2" name="Resim 51" descr="grafik, grafik tasarım, yazı tipi, simge, sembol içeren bir resim&#10;&#10;Açıklama otomatik olarak oluşturuldu">
            <a:extLst>
              <a:ext uri="{FF2B5EF4-FFF2-40B4-BE49-F238E27FC236}">
                <a16:creationId xmlns:a16="http://schemas.microsoft.com/office/drawing/2014/main" id="{0585079F-2212-56F2-2820-9A30C59C86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47426" y="2891281"/>
            <a:ext cx="962792" cy="5423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6" name="Resim 55" descr="daire, simge, sembol, grafik, logo içeren bir resim&#10;&#10;Açıklama otomatik olarak oluşturuldu">
            <a:extLst>
              <a:ext uri="{FF2B5EF4-FFF2-40B4-BE49-F238E27FC236}">
                <a16:creationId xmlns:a16="http://schemas.microsoft.com/office/drawing/2014/main" id="{20B4508B-06EA-53AF-5EFF-DBB94CE54C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65457" y="4049509"/>
            <a:ext cx="970084" cy="5781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8" name="Resim 57" descr="yazı tipi, grafik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926BD91F-5895-E732-F00E-A72B2AE26B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50512" y="4320572"/>
            <a:ext cx="1049125" cy="1986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0" name="Resim 59" descr="ekran görüntüsü, yazı tipi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C5DC2FD2-7A53-014B-0554-DE4D6259A0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97592" y="4283167"/>
            <a:ext cx="1025038" cy="2983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2" name="Resim 61" descr="yazı tipi, metin, grafik, logo içeren bir resim&#10;&#10;Açıklama otomatik olarak oluşturuldu">
            <a:extLst>
              <a:ext uri="{FF2B5EF4-FFF2-40B4-BE49-F238E27FC236}">
                <a16:creationId xmlns:a16="http://schemas.microsoft.com/office/drawing/2014/main" id="{12EAE933-5449-7326-6F2B-28A4B7CE37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7747" y="4285375"/>
            <a:ext cx="1032775" cy="2964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</p:pic>
      <p:pic>
        <p:nvPicPr>
          <p:cNvPr id="64" name="Resim 63">
            <a:extLst>
              <a:ext uri="{FF2B5EF4-FFF2-40B4-BE49-F238E27FC236}">
                <a16:creationId xmlns:a16="http://schemas.microsoft.com/office/drawing/2014/main" id="{622BF68C-B347-B7D7-E468-9240E294953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70400" y="4267390"/>
            <a:ext cx="923320" cy="2591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9" name="Yuvarlatılmış Dikdörtgen 1">
            <a:extLst>
              <a:ext uri="{FF2B5EF4-FFF2-40B4-BE49-F238E27FC236}">
                <a16:creationId xmlns:a16="http://schemas.microsoft.com/office/drawing/2014/main" id="{B08A0EFB-6AEE-DE19-DBD0-0C5E32F6E5B3}"/>
              </a:ext>
            </a:extLst>
          </p:cNvPr>
          <p:cNvSpPr/>
          <p:nvPr/>
        </p:nvSpPr>
        <p:spPr>
          <a:xfrm>
            <a:off x="1156883" y="5042566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Yuvarlatılmış Dikdörtgen 2">
            <a:extLst>
              <a:ext uri="{FF2B5EF4-FFF2-40B4-BE49-F238E27FC236}">
                <a16:creationId xmlns:a16="http://schemas.microsoft.com/office/drawing/2014/main" id="{97FDDB76-D994-D6DD-CB2A-42F48E890838}"/>
              </a:ext>
            </a:extLst>
          </p:cNvPr>
          <p:cNvSpPr/>
          <p:nvPr/>
        </p:nvSpPr>
        <p:spPr>
          <a:xfrm>
            <a:off x="2584536" y="5042566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Yuvarlatılmış Dikdörtgen 4">
            <a:extLst>
              <a:ext uri="{FF2B5EF4-FFF2-40B4-BE49-F238E27FC236}">
                <a16:creationId xmlns:a16="http://schemas.microsoft.com/office/drawing/2014/main" id="{7897CC9E-18BE-AD79-D7BC-DFC50C3BD2DB}"/>
              </a:ext>
            </a:extLst>
          </p:cNvPr>
          <p:cNvSpPr/>
          <p:nvPr/>
        </p:nvSpPr>
        <p:spPr>
          <a:xfrm>
            <a:off x="5560283" y="5042565"/>
            <a:ext cx="1161324" cy="1082359"/>
          </a:xfrm>
          <a:prstGeom prst="round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Yuvarlatılmış Dikdörtgen 8">
            <a:extLst>
              <a:ext uri="{FF2B5EF4-FFF2-40B4-BE49-F238E27FC236}">
                <a16:creationId xmlns:a16="http://schemas.microsoft.com/office/drawing/2014/main" id="{7615BF9C-C809-EE94-F3D1-78D4ACC289EA}"/>
              </a:ext>
            </a:extLst>
          </p:cNvPr>
          <p:cNvSpPr/>
          <p:nvPr/>
        </p:nvSpPr>
        <p:spPr>
          <a:xfrm>
            <a:off x="8460112" y="5042564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Yuvarlatılmış Dikdörtgen 9">
            <a:extLst>
              <a:ext uri="{FF2B5EF4-FFF2-40B4-BE49-F238E27FC236}">
                <a16:creationId xmlns:a16="http://schemas.microsoft.com/office/drawing/2014/main" id="{DF0C6DF1-681A-E44C-4CE7-92733BE3E1FE}"/>
              </a:ext>
            </a:extLst>
          </p:cNvPr>
          <p:cNvSpPr/>
          <p:nvPr/>
        </p:nvSpPr>
        <p:spPr>
          <a:xfrm>
            <a:off x="7010198" y="5042565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Yuvarlatılmış Dikdörtgen 8">
            <a:extLst>
              <a:ext uri="{FF2B5EF4-FFF2-40B4-BE49-F238E27FC236}">
                <a16:creationId xmlns:a16="http://schemas.microsoft.com/office/drawing/2014/main" id="{829D5787-C748-4C87-7C10-3404476ABEEC}"/>
              </a:ext>
            </a:extLst>
          </p:cNvPr>
          <p:cNvSpPr/>
          <p:nvPr/>
        </p:nvSpPr>
        <p:spPr>
          <a:xfrm>
            <a:off x="9910027" y="5042563"/>
            <a:ext cx="1161325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4" name="Resim 83" descr="metin, yazı tipi, grafik, logo içeren bir resim&#10;&#10;Açıklama otomatik olarak oluşturuldu">
            <a:extLst>
              <a:ext uri="{FF2B5EF4-FFF2-40B4-BE49-F238E27FC236}">
                <a16:creationId xmlns:a16="http://schemas.microsoft.com/office/drawing/2014/main" id="{A31FCF51-FC02-1B79-D92E-9338A93824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29518" y="5359612"/>
            <a:ext cx="823682" cy="5257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86" name="Resim 85">
            <a:extLst>
              <a:ext uri="{FF2B5EF4-FFF2-40B4-BE49-F238E27FC236}">
                <a16:creationId xmlns:a16="http://schemas.microsoft.com/office/drawing/2014/main" id="{0C6E7A85-44CB-0D31-7E2F-10C724BC81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16671" y="5517237"/>
            <a:ext cx="958059" cy="176195"/>
          </a:xfrm>
          <a:prstGeom prst="rect">
            <a:avLst/>
          </a:prstGeom>
        </p:spPr>
      </p:pic>
      <p:pic>
        <p:nvPicPr>
          <p:cNvPr id="88" name="Resim 87" descr="metin, yazı tipi, grafik, logo içeren bir resim&#10;&#10;Açıklama otomatik olarak oluşturuldu">
            <a:extLst>
              <a:ext uri="{FF2B5EF4-FFF2-40B4-BE49-F238E27FC236}">
                <a16:creationId xmlns:a16="http://schemas.microsoft.com/office/drawing/2014/main" id="{44E0B00C-28CE-3DF4-5C82-E7D734A9F68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23491" y="5481486"/>
            <a:ext cx="1062820" cy="238180"/>
          </a:xfrm>
          <a:prstGeom prst="rect">
            <a:avLst/>
          </a:prstGeom>
        </p:spPr>
      </p:pic>
      <p:pic>
        <p:nvPicPr>
          <p:cNvPr id="90" name="Resim 89">
            <a:extLst>
              <a:ext uri="{FF2B5EF4-FFF2-40B4-BE49-F238E27FC236}">
                <a16:creationId xmlns:a16="http://schemas.microsoft.com/office/drawing/2014/main" id="{B144F41B-BF49-DF0A-4C37-0BA88EBCA1A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09403" y="5488327"/>
            <a:ext cx="969071" cy="173606"/>
          </a:xfrm>
          <a:prstGeom prst="rect">
            <a:avLst/>
          </a:prstGeom>
        </p:spPr>
      </p:pic>
      <p:pic>
        <p:nvPicPr>
          <p:cNvPr id="1026" name="Picture 2" descr="INTERCOMP | İşinizi En Hızlı Büyütmenin Yolu, Bilişimde Doğru Çözüm Ortağınız">
            <a:extLst>
              <a:ext uri="{FF2B5EF4-FFF2-40B4-BE49-F238E27FC236}">
                <a16:creationId xmlns:a16="http://schemas.microsoft.com/office/drawing/2014/main" id="{55D7798E-3E3C-8978-00DA-D3DA1ABD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67" y="3103786"/>
            <a:ext cx="1072210" cy="21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59EDE5F-D12E-885A-D799-83FB6D01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84" y="1682913"/>
            <a:ext cx="1008803" cy="4350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98" name="Resim 97" descr="yazı tipi, grafik, ekran görüntüsü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F1D1B866-15F2-9651-A18B-F0F476B7288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70927" y="4119424"/>
            <a:ext cx="1085918" cy="486036"/>
          </a:xfrm>
          <a:prstGeom prst="rect">
            <a:avLst/>
          </a:prstGeom>
        </p:spPr>
      </p:pic>
      <p:sp>
        <p:nvSpPr>
          <p:cNvPr id="71" name="Yuvarlatılmış Dikdörtgen 3">
            <a:extLst>
              <a:ext uri="{FF2B5EF4-FFF2-40B4-BE49-F238E27FC236}">
                <a16:creationId xmlns:a16="http://schemas.microsoft.com/office/drawing/2014/main" id="{CFF32AE6-920E-9E9B-F0E1-F25E2CC7DD13}"/>
              </a:ext>
            </a:extLst>
          </p:cNvPr>
          <p:cNvSpPr/>
          <p:nvPr/>
        </p:nvSpPr>
        <p:spPr>
          <a:xfrm>
            <a:off x="4068226" y="5042563"/>
            <a:ext cx="1161324" cy="1082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0" name="Resim 99" descr="metin, yazı tipi, grafik, logo içeren bir resim&#10;&#10;Açıklama otomatik olarak oluşturuldu">
            <a:extLst>
              <a:ext uri="{FF2B5EF4-FFF2-40B4-BE49-F238E27FC236}">
                <a16:creationId xmlns:a16="http://schemas.microsoft.com/office/drawing/2014/main" id="{229F79A7-717F-C7C5-17F4-29A5607BDE3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96127" y="5436448"/>
            <a:ext cx="1078081" cy="283218"/>
          </a:xfrm>
          <a:prstGeom prst="rect">
            <a:avLst/>
          </a:prstGeom>
        </p:spPr>
      </p:pic>
      <p:pic>
        <p:nvPicPr>
          <p:cNvPr id="68" name="Resim 67" descr="metin, ekran görüntüsü, yazı tipi, grafik içeren bir resim&#10;&#10;Açıklama otomatik olarak oluşturuldu">
            <a:extLst>
              <a:ext uri="{FF2B5EF4-FFF2-40B4-BE49-F238E27FC236}">
                <a16:creationId xmlns:a16="http://schemas.microsoft.com/office/drawing/2014/main" id="{74FED6B3-C676-4766-668F-87A4B692BCA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072704" y="5383283"/>
            <a:ext cx="1154958" cy="4563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6" name="Resim 65" descr="metin, daire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27970B53-08DD-C98F-17E9-1A38E231519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17998" y="5148141"/>
            <a:ext cx="880586" cy="8805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4" name="Çapraz Köşeleri Yuvarlatılmış Dikdörtgen 1">
            <a:extLst>
              <a:ext uri="{FF2B5EF4-FFF2-40B4-BE49-F238E27FC236}">
                <a16:creationId xmlns:a16="http://schemas.microsoft.com/office/drawing/2014/main" id="{8EA74E79-1B89-20AC-14DE-32CC751AE5F2}"/>
              </a:ext>
            </a:extLst>
          </p:cNvPr>
          <p:cNvSpPr/>
          <p:nvPr/>
        </p:nvSpPr>
        <p:spPr>
          <a:xfrm>
            <a:off x="2880928" y="372863"/>
            <a:ext cx="6194881" cy="61158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BAZI İŞ ORTAKLARIMIZ</a:t>
            </a:r>
          </a:p>
        </p:txBody>
      </p:sp>
      <p:pic>
        <p:nvPicPr>
          <p:cNvPr id="5122" name="Picture 2" descr="Integra Business Technologies | Türkiye | United Kingdom | Dubai">
            <a:extLst>
              <a:ext uri="{FF2B5EF4-FFF2-40B4-BE49-F238E27FC236}">
                <a16:creationId xmlns:a16="http://schemas.microsoft.com/office/drawing/2014/main" id="{A398BE90-2093-B4CC-150F-D3FFAA3E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40" y="4222495"/>
            <a:ext cx="994927" cy="3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Çapraz Köşeleri Yuvarlatılmış Dikdörtgen 1">
            <a:extLst>
              <a:ext uri="{FF2B5EF4-FFF2-40B4-BE49-F238E27FC236}">
                <a16:creationId xmlns:a16="http://schemas.microsoft.com/office/drawing/2014/main" id="{786BCD80-DE0E-7577-D8FD-40477AED02B2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Daytona" panose="020B0604030500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3172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2BF9F-C4BD-BD6C-A3CB-A9A468BF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0F12F67B-C921-D391-0B70-B0887645EA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38892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86F107-AE64-D844-08C8-A5B92138FD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7260" y="-1249681"/>
            <a:ext cx="5118100" cy="583074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11C78A8-2CB4-6891-5DD5-A73D9FD28477}"/>
              </a:ext>
            </a:extLst>
          </p:cNvPr>
          <p:cNvSpPr txBox="1"/>
          <p:nvPr/>
        </p:nvSpPr>
        <p:spPr>
          <a:xfrm>
            <a:off x="1862772" y="2982724"/>
            <a:ext cx="779159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800" b="1" dirty="0">
                <a:solidFill>
                  <a:schemeClr val="bg1"/>
                </a:solidFill>
                <a:latin typeface="Daytona" panose="020B0604030500040204" pitchFamily="34" charset="0"/>
              </a:rPr>
              <a:t>TEŞEKKÜRLER,</a:t>
            </a:r>
          </a:p>
        </p:txBody>
      </p:sp>
    </p:spTree>
    <p:extLst>
      <p:ext uri="{BB962C8B-B14F-4D97-AF65-F5344CB8AC3E}">
        <p14:creationId xmlns:p14="http://schemas.microsoft.com/office/powerpoint/2010/main" val="105079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AA605-927D-88B8-3D46-BF7004806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5AF6B3B7-5E8F-0D54-8D54-0C0AA2757C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6963944" y="-1810942"/>
            <a:ext cx="7597974" cy="8668942"/>
          </a:xfrm>
          <a:prstGeom prst="rect">
            <a:avLst/>
          </a:prstGeom>
        </p:spPr>
      </p:pic>
      <p:sp>
        <p:nvSpPr>
          <p:cNvPr id="4" name="Çapraz Köşeleri Yuvarlatılmış Dikdörtgen 3">
            <a:extLst>
              <a:ext uri="{FF2B5EF4-FFF2-40B4-BE49-F238E27FC236}">
                <a16:creationId xmlns:a16="http://schemas.microsoft.com/office/drawing/2014/main" id="{FE965BFB-D540-BAEA-8030-203BBB12D403}"/>
              </a:ext>
            </a:extLst>
          </p:cNvPr>
          <p:cNvSpPr/>
          <p:nvPr/>
        </p:nvSpPr>
        <p:spPr>
          <a:xfrm>
            <a:off x="1233889" y="2168608"/>
            <a:ext cx="517793" cy="528810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Çapraz Köşeleri Yuvarlatılmış Dikdörtgen 4">
            <a:extLst>
              <a:ext uri="{FF2B5EF4-FFF2-40B4-BE49-F238E27FC236}">
                <a16:creationId xmlns:a16="http://schemas.microsoft.com/office/drawing/2014/main" id="{2C98201D-F177-7CD3-F1BB-32F94A73AD65}"/>
              </a:ext>
            </a:extLst>
          </p:cNvPr>
          <p:cNvSpPr/>
          <p:nvPr/>
        </p:nvSpPr>
        <p:spPr>
          <a:xfrm>
            <a:off x="1850833" y="2148288"/>
            <a:ext cx="4869456" cy="52881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Çapraz Köşeleri Yuvarlatılmış Dikdörtgen 5">
            <a:extLst>
              <a:ext uri="{FF2B5EF4-FFF2-40B4-BE49-F238E27FC236}">
                <a16:creationId xmlns:a16="http://schemas.microsoft.com/office/drawing/2014/main" id="{FCC7EA40-407B-67CF-7705-FA38BD47C349}"/>
              </a:ext>
            </a:extLst>
          </p:cNvPr>
          <p:cNvSpPr/>
          <p:nvPr/>
        </p:nvSpPr>
        <p:spPr>
          <a:xfrm>
            <a:off x="1844714" y="2910531"/>
            <a:ext cx="4869456" cy="52881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Çapraz Köşeleri Yuvarlatılmış Dikdörtgen 6">
            <a:extLst>
              <a:ext uri="{FF2B5EF4-FFF2-40B4-BE49-F238E27FC236}">
                <a16:creationId xmlns:a16="http://schemas.microsoft.com/office/drawing/2014/main" id="{257A46E4-3E9C-4897-C864-1EB0040198A8}"/>
              </a:ext>
            </a:extLst>
          </p:cNvPr>
          <p:cNvSpPr/>
          <p:nvPr/>
        </p:nvSpPr>
        <p:spPr>
          <a:xfrm>
            <a:off x="1861850" y="3528018"/>
            <a:ext cx="4869456" cy="52881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Çapraz Köşeleri Yuvarlatılmış Dikdörtgen 7">
            <a:extLst>
              <a:ext uri="{FF2B5EF4-FFF2-40B4-BE49-F238E27FC236}">
                <a16:creationId xmlns:a16="http://schemas.microsoft.com/office/drawing/2014/main" id="{FA9BEBB1-4CDC-E32C-9513-4FAC4C498D6B}"/>
              </a:ext>
            </a:extLst>
          </p:cNvPr>
          <p:cNvSpPr/>
          <p:nvPr/>
        </p:nvSpPr>
        <p:spPr>
          <a:xfrm>
            <a:off x="1850833" y="4153358"/>
            <a:ext cx="4869456" cy="52881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25A59F2-CE05-15BF-8C01-6CE77D5214D1}"/>
              </a:ext>
            </a:extLst>
          </p:cNvPr>
          <p:cNvSpPr txBox="1"/>
          <p:nvPr/>
        </p:nvSpPr>
        <p:spPr>
          <a:xfrm>
            <a:off x="2027105" y="2181861"/>
            <a:ext cx="341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Daytona" panose="020B0604030500040204" pitchFamily="34" charset="0"/>
                <a:ea typeface="Apple Color Emoji" pitchFamily="2" charset="0"/>
                <a:cs typeface="Al Tarikh" pitchFamily="2" charset="-78"/>
              </a:rPr>
              <a:t>İLETİŞİM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1416A3F-E6E3-8F87-97C1-BAF1C8436D80}"/>
              </a:ext>
            </a:extLst>
          </p:cNvPr>
          <p:cNvSpPr txBox="1"/>
          <p:nvPr/>
        </p:nvSpPr>
        <p:spPr>
          <a:xfrm>
            <a:off x="2027103" y="3007604"/>
            <a:ext cx="341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Daytona" panose="020B0604030500040204" pitchFamily="34" charset="0"/>
              </a:rPr>
              <a:t>0212-220-08-76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CB874BB-56EF-341A-FC60-2E4B2059B6D4}"/>
              </a:ext>
            </a:extLst>
          </p:cNvPr>
          <p:cNvSpPr txBox="1"/>
          <p:nvPr/>
        </p:nvSpPr>
        <p:spPr>
          <a:xfrm>
            <a:off x="2027103" y="3610112"/>
            <a:ext cx="341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Daytona" panose="020B0604030500040204" pitchFamily="34" charset="0"/>
                <a:ea typeface="Apple Color Emoji" pitchFamily="2" charset="0"/>
              </a:rPr>
              <a:t>info@trnteknoloji.com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79DB34C-9E78-581F-8073-91BC95301550}"/>
              </a:ext>
            </a:extLst>
          </p:cNvPr>
          <p:cNvSpPr txBox="1"/>
          <p:nvPr/>
        </p:nvSpPr>
        <p:spPr>
          <a:xfrm>
            <a:off x="2027103" y="4212619"/>
            <a:ext cx="341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Daytona" panose="020B0604030500040204" pitchFamily="34" charset="0"/>
              </a:rPr>
              <a:t>www.trnteknoloji.com</a:t>
            </a:r>
            <a:endParaRPr lang="tr-TR" dirty="0">
              <a:latin typeface="Daytona" panose="020B0604030500040204" pitchFamily="34" charset="0"/>
            </a:endParaRPr>
          </a:p>
        </p:txBody>
      </p:sp>
      <p:sp>
        <p:nvSpPr>
          <p:cNvPr id="13" name="Çapraz Köşeleri Yuvarlatılmış Dikdörtgen 12">
            <a:extLst>
              <a:ext uri="{FF2B5EF4-FFF2-40B4-BE49-F238E27FC236}">
                <a16:creationId xmlns:a16="http://schemas.microsoft.com/office/drawing/2014/main" id="{B6892A42-41D0-50A8-150A-14D385E77FFE}"/>
              </a:ext>
            </a:extLst>
          </p:cNvPr>
          <p:cNvSpPr/>
          <p:nvPr/>
        </p:nvSpPr>
        <p:spPr>
          <a:xfrm>
            <a:off x="1366092" y="3007604"/>
            <a:ext cx="385590" cy="39398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Çapraz Köşeleri Yuvarlatılmış Dikdörtgen 13">
            <a:extLst>
              <a:ext uri="{FF2B5EF4-FFF2-40B4-BE49-F238E27FC236}">
                <a16:creationId xmlns:a16="http://schemas.microsoft.com/office/drawing/2014/main" id="{0705AB6D-EA49-D061-DA3E-97388894A4B8}"/>
              </a:ext>
            </a:extLst>
          </p:cNvPr>
          <p:cNvSpPr/>
          <p:nvPr/>
        </p:nvSpPr>
        <p:spPr>
          <a:xfrm>
            <a:off x="1355075" y="3619041"/>
            <a:ext cx="385590" cy="39398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Çapraz Köşeleri Yuvarlatılmış Dikdörtgen 14">
            <a:extLst>
              <a:ext uri="{FF2B5EF4-FFF2-40B4-BE49-F238E27FC236}">
                <a16:creationId xmlns:a16="http://schemas.microsoft.com/office/drawing/2014/main" id="{EDFB5559-27C5-82D0-A175-3E26F35D2065}"/>
              </a:ext>
            </a:extLst>
          </p:cNvPr>
          <p:cNvSpPr/>
          <p:nvPr/>
        </p:nvSpPr>
        <p:spPr>
          <a:xfrm>
            <a:off x="1355075" y="4230477"/>
            <a:ext cx="385590" cy="39398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Grafik 16" descr="Zarf düz dolguyla">
            <a:extLst>
              <a:ext uri="{FF2B5EF4-FFF2-40B4-BE49-F238E27FC236}">
                <a16:creationId xmlns:a16="http://schemas.microsoft.com/office/drawing/2014/main" id="{F66D8836-5507-E351-5500-551069702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224" y="3672815"/>
            <a:ext cx="299292" cy="299292"/>
          </a:xfrm>
          <a:prstGeom prst="rect">
            <a:avLst/>
          </a:prstGeom>
        </p:spPr>
      </p:pic>
      <p:pic>
        <p:nvPicPr>
          <p:cNvPr id="19" name="Grafik 18" descr="Alıcı düz dolguyla">
            <a:extLst>
              <a:ext uri="{FF2B5EF4-FFF2-40B4-BE49-F238E27FC236}">
                <a16:creationId xmlns:a16="http://schemas.microsoft.com/office/drawing/2014/main" id="{5950E42F-D27A-8DFF-0D49-9C07914D2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7127" y="3080461"/>
            <a:ext cx="223520" cy="223520"/>
          </a:xfrm>
          <a:prstGeom prst="rect">
            <a:avLst/>
          </a:prstGeom>
        </p:spPr>
      </p:pic>
      <p:pic>
        <p:nvPicPr>
          <p:cNvPr id="21" name="Grafik 20" descr="İnternet düz dolguyla">
            <a:extLst>
              <a:ext uri="{FF2B5EF4-FFF2-40B4-BE49-F238E27FC236}">
                <a16:creationId xmlns:a16="http://schemas.microsoft.com/office/drawing/2014/main" id="{E989C408-D41A-DC0E-EBE5-06CF1AD0B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8384" y="4293309"/>
            <a:ext cx="288642" cy="28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0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001F573-DC92-5FA9-E768-18E290EF4C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8378"/>
            <a:ext cx="10046043" cy="6796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 descr="metin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2EB3C2E4-0C26-8263-33B2-78DBFEADB5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032" y="6203092"/>
            <a:ext cx="1346887" cy="559807"/>
          </a:xfrm>
          <a:prstGeom prst="rect">
            <a:avLst/>
          </a:prstGeom>
        </p:spPr>
      </p:pic>
      <p:pic>
        <p:nvPicPr>
          <p:cNvPr id="2" name="Resim 1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3F43FC90-7F1E-521D-E91C-AA8BAC9E9C81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036506" y="-2185947"/>
            <a:ext cx="7597974" cy="8668942"/>
          </a:xfrm>
          <a:prstGeom prst="rect">
            <a:avLst/>
          </a:prstGeom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35789B2A-FFF9-9EFF-7C29-9ABE28C57130}"/>
              </a:ext>
            </a:extLst>
          </p:cNvPr>
          <p:cNvSpPr txBox="1"/>
          <p:nvPr/>
        </p:nvSpPr>
        <p:spPr>
          <a:xfrm>
            <a:off x="226834" y="3410255"/>
            <a:ext cx="9129816" cy="1815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Yüksek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teknolojiye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sahip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ürünleri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ve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üstün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teknoloji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altyapısı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teknolojiyi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dönüştüren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lider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firmalardan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biri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konumunda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olan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TRN Teknoloji, 2018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yılında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Intercomp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yatırımı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kuruldu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Yönetim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dahil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bulut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hizmet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sağlayan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müşteri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veya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iş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ortağı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gözetmeden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tüm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süreci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uçtan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uca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üstlenen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ve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yöneten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TRN Teknoloji,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bir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hizmet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sağlayıcısından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öte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müşterilerinde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görev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alan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birer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ekip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gibi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davranış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göstermeyi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misyon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edinmiştir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6EA0329-847D-5319-CBF5-81489E71E24C}"/>
              </a:ext>
            </a:extLst>
          </p:cNvPr>
          <p:cNvSpPr txBox="1"/>
          <p:nvPr/>
        </p:nvSpPr>
        <p:spPr>
          <a:xfrm>
            <a:off x="131141" y="1654727"/>
            <a:ext cx="105793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Türkiye’nin ilk ve tek sürdürülebilir kanal yapısına sahip, </a:t>
            </a:r>
          </a:p>
          <a:p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Firmaya özel bulut ve abonelik hizmet sağlayıcısı.</a:t>
            </a: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A56E23E4-422C-519F-72D6-ECF048989B7E}"/>
              </a:ext>
            </a:extLst>
          </p:cNvPr>
          <p:cNvCxnSpPr/>
          <p:nvPr/>
        </p:nvCxnSpPr>
        <p:spPr>
          <a:xfrm>
            <a:off x="226834" y="2944887"/>
            <a:ext cx="9129817" cy="0"/>
          </a:xfrm>
          <a:prstGeom prst="line">
            <a:avLst/>
          </a:prstGeom>
          <a:ln>
            <a:solidFill>
              <a:srgbClr val="FF55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Çapraz Köşeleri Yuvarlatılmış Dikdörtgen 1">
            <a:extLst>
              <a:ext uri="{FF2B5EF4-FFF2-40B4-BE49-F238E27FC236}">
                <a16:creationId xmlns:a16="http://schemas.microsoft.com/office/drawing/2014/main" id="{5FF73D89-0F46-016F-44B4-120615DF423D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Daytona" panose="020B0604030500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878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2F94-C9AC-6AD3-CBEC-4CAF9EF78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6B1AA4F-3397-7400-AC38-C4D5E7354A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8378"/>
            <a:ext cx="10046043" cy="6796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 descr="metin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972014C2-60DC-5939-5502-8594B377C4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032" y="6203092"/>
            <a:ext cx="1346887" cy="559807"/>
          </a:xfrm>
          <a:prstGeom prst="rect">
            <a:avLst/>
          </a:prstGeom>
        </p:spPr>
      </p:pic>
      <p:pic>
        <p:nvPicPr>
          <p:cNvPr id="2" name="Resim 1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DE1CC8B4-45FE-F033-1185-FA0CB264D338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036506" y="-2185947"/>
            <a:ext cx="7597974" cy="8668942"/>
          </a:xfrm>
          <a:prstGeom prst="rect">
            <a:avLst/>
          </a:prstGeom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E63DC7D5-6D4F-6FE5-4055-6537888024B4}"/>
              </a:ext>
            </a:extLst>
          </p:cNvPr>
          <p:cNvSpPr txBox="1"/>
          <p:nvPr/>
        </p:nvSpPr>
        <p:spPr>
          <a:xfrm>
            <a:off x="226834" y="3358124"/>
            <a:ext cx="912981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;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Turkcell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iş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birliği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ile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Türkiye’nin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büyük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Tier 3 ve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yeşil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bina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sertifikalı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Turkcell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Gebze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ve Ankara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Temelli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merkez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lerinde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yerleşik ü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stün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teknoloji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altyapı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sı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sürdürülebilir hizmetler sunuyor.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Daytona" panose="020B060403050004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E590C16-B051-E58D-B503-B7F995DC01EC}"/>
              </a:ext>
            </a:extLst>
          </p:cNvPr>
          <p:cNvSpPr txBox="1"/>
          <p:nvPr/>
        </p:nvSpPr>
        <p:spPr>
          <a:xfrm>
            <a:off x="131141" y="1631583"/>
            <a:ext cx="105793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Türkiye’nin en büyük Tier3 ve yeşil bina sertifikalı </a:t>
            </a:r>
          </a:p>
          <a:p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 Merkezleri</a:t>
            </a: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1E86F92F-C1B2-6F6A-9930-E4229D5900AB}"/>
              </a:ext>
            </a:extLst>
          </p:cNvPr>
          <p:cNvCxnSpPr/>
          <p:nvPr/>
        </p:nvCxnSpPr>
        <p:spPr>
          <a:xfrm>
            <a:off x="226833" y="2934254"/>
            <a:ext cx="9129817" cy="0"/>
          </a:xfrm>
          <a:prstGeom prst="line">
            <a:avLst/>
          </a:prstGeom>
          <a:ln>
            <a:solidFill>
              <a:srgbClr val="FF55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Çapraz Köşeleri Yuvarlatılmış Dikdörtgen 1">
            <a:extLst>
              <a:ext uri="{FF2B5EF4-FFF2-40B4-BE49-F238E27FC236}">
                <a16:creationId xmlns:a16="http://schemas.microsoft.com/office/drawing/2014/main" id="{9398EC18-439C-A64B-C6A7-D1CE827F0E0F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Daytona" panose="020B0604030500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42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0743C-51EF-B56A-073C-981AB1CFA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leri Yuvarlatılmış Dikdörtgen 3">
            <a:extLst>
              <a:ext uri="{FF2B5EF4-FFF2-40B4-BE49-F238E27FC236}">
                <a16:creationId xmlns:a16="http://schemas.microsoft.com/office/drawing/2014/main" id="{6FFB64D6-5649-EEE6-750D-0543016B9893}"/>
              </a:ext>
            </a:extLst>
          </p:cNvPr>
          <p:cNvSpPr/>
          <p:nvPr/>
        </p:nvSpPr>
        <p:spPr>
          <a:xfrm>
            <a:off x="595545" y="3626877"/>
            <a:ext cx="3432646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apraz Köşeleri Yuvarlatılmış Dikdörtgen 1">
            <a:extLst>
              <a:ext uri="{FF2B5EF4-FFF2-40B4-BE49-F238E27FC236}">
                <a16:creationId xmlns:a16="http://schemas.microsoft.com/office/drawing/2014/main" id="{EC82562A-A128-661E-079D-42330734A56F}"/>
              </a:ext>
            </a:extLst>
          </p:cNvPr>
          <p:cNvSpPr/>
          <p:nvPr/>
        </p:nvSpPr>
        <p:spPr>
          <a:xfrm>
            <a:off x="595545" y="464222"/>
            <a:ext cx="3432646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Çapraz Köşeleri Yuvarlatılmış Dikdörtgen 1">
            <a:extLst>
              <a:ext uri="{FF2B5EF4-FFF2-40B4-BE49-F238E27FC236}">
                <a16:creationId xmlns:a16="http://schemas.microsoft.com/office/drawing/2014/main" id="{1E18563C-AB99-C1E1-B566-B6F5E87D39A4}"/>
              </a:ext>
            </a:extLst>
          </p:cNvPr>
          <p:cNvSpPr/>
          <p:nvPr/>
        </p:nvSpPr>
        <p:spPr>
          <a:xfrm>
            <a:off x="595546" y="971619"/>
            <a:ext cx="8833662" cy="2351298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400" dirty="0">
              <a:solidFill>
                <a:schemeClr val="accent1">
                  <a:lumMod val="50000"/>
                </a:schemeClr>
              </a:solidFill>
              <a:latin typeface="Daytona" panose="020B0604030500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Yedekli enerji ve erişim altyapısına sahip 10000m2 beyaz alan,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Tüm yükü 15 dk kesintisiz besleyebilecek güçte akü alt yapısı,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Yedekli fiber ve radyolink erişim altyapısı,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BMS ile otomatik bina yönetimi, (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Building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Management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System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PMS ile güç izleme otomasyonu (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Power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Monitoring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System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DCIM ile veri merkezi yönetimi, (Data Center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Infrastructure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Management)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Toplam tesis gücü 30 MVA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9 büyüklüğünde depreme dayanıklı ve deprem sonrası kullanılabilir durumda tasarlanan Base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Isolator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sistemi.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C2041D3-62BF-BA9A-62F0-3384955F3582}"/>
              </a:ext>
            </a:extLst>
          </p:cNvPr>
          <p:cNvSpPr txBox="1"/>
          <p:nvPr/>
        </p:nvSpPr>
        <p:spPr>
          <a:xfrm>
            <a:off x="702524" y="3638076"/>
            <a:ext cx="26427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Merkezi</a:t>
            </a:r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Güvenlik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DCE459B-22DF-5F9B-E293-E0D2E0A1429B}"/>
              </a:ext>
            </a:extLst>
          </p:cNvPr>
          <p:cNvSpPr txBox="1"/>
          <p:nvPr/>
        </p:nvSpPr>
        <p:spPr>
          <a:xfrm>
            <a:off x="702524" y="475421"/>
            <a:ext cx="2993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Bina ve Sismik İzolatörler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8" name="Resim 17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374E8067-25FE-CCE4-D41B-2EA9D2762B69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113567" y="-2185947"/>
            <a:ext cx="7597974" cy="8668942"/>
          </a:xfrm>
          <a:prstGeom prst="rect">
            <a:avLst/>
          </a:prstGeom>
        </p:spPr>
      </p:pic>
      <p:sp>
        <p:nvSpPr>
          <p:cNvPr id="22" name="Dikdörtgen 21">
            <a:extLst>
              <a:ext uri="{FF2B5EF4-FFF2-40B4-BE49-F238E27FC236}">
                <a16:creationId xmlns:a16="http://schemas.microsoft.com/office/drawing/2014/main" id="{8229EF7B-CF3A-8281-8D37-C17791BC6D86}"/>
              </a:ext>
            </a:extLst>
          </p:cNvPr>
          <p:cNvSpPr/>
          <p:nvPr/>
        </p:nvSpPr>
        <p:spPr>
          <a:xfrm>
            <a:off x="0" y="6604000"/>
            <a:ext cx="12192000" cy="244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Çapraz Köşeleri Yuvarlatılmış Dikdörtgen 1">
            <a:extLst>
              <a:ext uri="{FF2B5EF4-FFF2-40B4-BE49-F238E27FC236}">
                <a16:creationId xmlns:a16="http://schemas.microsoft.com/office/drawing/2014/main" id="{00C2F91F-2C24-6454-58D8-646016D99C28}"/>
              </a:ext>
            </a:extLst>
          </p:cNvPr>
          <p:cNvSpPr/>
          <p:nvPr/>
        </p:nvSpPr>
        <p:spPr>
          <a:xfrm>
            <a:off x="595545" y="4078752"/>
            <a:ext cx="8833662" cy="2401245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N+1 yedekli UPS, jeneratör ve trafo sistemleri ile kesintisiz hizmet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Askeri standartlarda termal kamera sistemi.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Bina ve network operasyon merkezlerinde 7/24 sistem izleme ve anında müdahale,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Tesis girişi Road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Blocker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sistemi,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Özel eğitimli 7/24 güvenlik personeli,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Tüm iç mekan ve beyaz alan 7/24 IP kamera sistemi (CCTV),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Parmak izi kontrollü güvenlik, elektronik kilitli kabin sistemleri,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Yangına karşı 120 dakika dayanıklı duvar ve kapı,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Tüm binada yangın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kompartizasyonu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, argon yangın söndürme sistemi.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Yangın söndürme ve erken yangın algılama sistemi.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Türkiye’de 4 farklı lokasyonda coğrafi  yedeklilik ve iş sürekliliği.</a:t>
            </a:r>
          </a:p>
        </p:txBody>
      </p:sp>
    </p:spTree>
    <p:extLst>
      <p:ext uri="{BB962C8B-B14F-4D97-AF65-F5344CB8AC3E}">
        <p14:creationId xmlns:p14="http://schemas.microsoft.com/office/powerpoint/2010/main" val="93995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A0FF2-AE86-FD92-1AAF-B32CEFEAB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Çapraz Köşeleri Yuvarlatılmış Dikdörtgen 5">
            <a:extLst>
              <a:ext uri="{FF2B5EF4-FFF2-40B4-BE49-F238E27FC236}">
                <a16:creationId xmlns:a16="http://schemas.microsoft.com/office/drawing/2014/main" id="{CC0211D1-D576-CAA4-A298-9F5B62E0A2AD}"/>
              </a:ext>
            </a:extLst>
          </p:cNvPr>
          <p:cNvSpPr/>
          <p:nvPr/>
        </p:nvSpPr>
        <p:spPr>
          <a:xfrm>
            <a:off x="539721" y="3228804"/>
            <a:ext cx="3407246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Çapraz Köşeleri Yuvarlatılmış Dikdörtgen 3">
            <a:extLst>
              <a:ext uri="{FF2B5EF4-FFF2-40B4-BE49-F238E27FC236}">
                <a16:creationId xmlns:a16="http://schemas.microsoft.com/office/drawing/2014/main" id="{158E918F-52C7-0C15-4F82-FEF32DDC7B67}"/>
              </a:ext>
            </a:extLst>
          </p:cNvPr>
          <p:cNvSpPr/>
          <p:nvPr/>
        </p:nvSpPr>
        <p:spPr>
          <a:xfrm>
            <a:off x="514321" y="625304"/>
            <a:ext cx="3432646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" name="Resim 22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2BACAE34-74BC-AD40-9D71-AD9F5669C944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059054" y="-2207059"/>
            <a:ext cx="7597974" cy="8668942"/>
          </a:xfrm>
          <a:prstGeom prst="rect">
            <a:avLst/>
          </a:prstGeom>
        </p:spPr>
      </p:pic>
      <p:sp>
        <p:nvSpPr>
          <p:cNvPr id="10" name="Çapraz Köşeleri Yuvarlatılmış Dikdörtgen 1">
            <a:extLst>
              <a:ext uri="{FF2B5EF4-FFF2-40B4-BE49-F238E27FC236}">
                <a16:creationId xmlns:a16="http://schemas.microsoft.com/office/drawing/2014/main" id="{49B133B6-44B8-CF3F-1172-A18F5831EC52}"/>
              </a:ext>
            </a:extLst>
          </p:cNvPr>
          <p:cNvSpPr/>
          <p:nvPr/>
        </p:nvSpPr>
        <p:spPr>
          <a:xfrm>
            <a:off x="518922" y="1194298"/>
            <a:ext cx="8955278" cy="1606966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400" dirty="0">
              <a:solidFill>
                <a:schemeClr val="accent1">
                  <a:lumMod val="50000"/>
                </a:schemeClr>
              </a:solidFill>
              <a:latin typeface="Daytona" panose="020B0604030500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Beyaz alanda Emerson </a:t>
            </a:r>
            <a:r>
              <a:rPr lang="tr-TR" sz="14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Indirect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4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air-to-air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4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Adiabatic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4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cooling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teknolojisi.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Beyaz alanda </a:t>
            </a:r>
            <a:r>
              <a:rPr lang="tr-TR" sz="14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crac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ünitesi ve buna bağlı boru sistemi.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Sıcak kapama ile sıcak hava tahliye sistemi.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Yedekli İklimlendirme ve %99.995 ayakta kalma oranı.</a:t>
            </a:r>
          </a:p>
          <a:p>
            <a:pPr algn="just"/>
            <a:endParaRPr lang="tr-TR" sz="1400" dirty="0">
              <a:solidFill>
                <a:schemeClr val="accent1">
                  <a:lumMod val="50000"/>
                </a:schemeClr>
              </a:solidFill>
              <a:latin typeface="Daytona" panose="020B060403050004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8B1731A-6A13-278C-9E67-B6301A50EEDD}"/>
              </a:ext>
            </a:extLst>
          </p:cNvPr>
          <p:cNvSpPr txBox="1"/>
          <p:nvPr/>
        </p:nvSpPr>
        <p:spPr>
          <a:xfrm>
            <a:off x="604353" y="3247406"/>
            <a:ext cx="3460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Veri Merkezi Sertifikaları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E0CED79-B539-DA3D-79E9-89900205861F}"/>
              </a:ext>
            </a:extLst>
          </p:cNvPr>
          <p:cNvSpPr txBox="1"/>
          <p:nvPr/>
        </p:nvSpPr>
        <p:spPr>
          <a:xfrm>
            <a:off x="604353" y="639527"/>
            <a:ext cx="2993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İklimlendirme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DAD03A60-1381-D605-9E64-27A3E880D176}"/>
              </a:ext>
            </a:extLst>
          </p:cNvPr>
          <p:cNvSpPr/>
          <p:nvPr/>
        </p:nvSpPr>
        <p:spPr>
          <a:xfrm>
            <a:off x="0" y="6604000"/>
            <a:ext cx="12192000" cy="244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Çapraz Köşeleri Yuvarlatılmış Dikdörtgen 1">
            <a:extLst>
              <a:ext uri="{FF2B5EF4-FFF2-40B4-BE49-F238E27FC236}">
                <a16:creationId xmlns:a16="http://schemas.microsoft.com/office/drawing/2014/main" id="{67B11CBB-8B30-C5FC-AC17-D957B4A22ED7}"/>
              </a:ext>
            </a:extLst>
          </p:cNvPr>
          <p:cNvSpPr/>
          <p:nvPr/>
        </p:nvSpPr>
        <p:spPr>
          <a:xfrm>
            <a:off x="514321" y="3777809"/>
            <a:ext cx="8955278" cy="2541957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400" dirty="0">
              <a:solidFill>
                <a:schemeClr val="bg2">
                  <a:lumMod val="10000"/>
                </a:schemeClr>
              </a:solidFill>
              <a:latin typeface="Daytona" panose="020B0604030500040204" pitchFamily="34" charset="0"/>
            </a:endParaRPr>
          </a:p>
        </p:txBody>
      </p:sp>
      <p:pic>
        <p:nvPicPr>
          <p:cNvPr id="20" name="Picture 4" descr="iso 27001:2013 bilgi guvenligi yonetim sistemi iso 27001:2022 geçiş">
            <a:extLst>
              <a:ext uri="{FF2B5EF4-FFF2-40B4-BE49-F238E27FC236}">
                <a16:creationId xmlns:a16="http://schemas.microsoft.com/office/drawing/2014/main" id="{BA33623C-5617-5EF1-B10B-0C190045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74" y="3956917"/>
            <a:ext cx="2458334" cy="11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psol Danışmanlık">
            <a:extLst>
              <a:ext uri="{FF2B5EF4-FFF2-40B4-BE49-F238E27FC236}">
                <a16:creationId xmlns:a16="http://schemas.microsoft.com/office/drawing/2014/main" id="{A6BB1679-E63A-E35C-8D12-A518A895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97" y="3997630"/>
            <a:ext cx="999917" cy="10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SO 22301:2012">
            <a:extLst>
              <a:ext uri="{FF2B5EF4-FFF2-40B4-BE49-F238E27FC236}">
                <a16:creationId xmlns:a16="http://schemas.microsoft.com/office/drawing/2014/main" id="{0F0D552C-E793-C6C5-D291-6B1B8F30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92" y="3990105"/>
            <a:ext cx="1075169" cy="10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alite | Greenmer">
            <a:extLst>
              <a:ext uri="{FF2B5EF4-FFF2-40B4-BE49-F238E27FC236}">
                <a16:creationId xmlns:a16="http://schemas.microsoft.com/office/drawing/2014/main" id="{F7AF5704-85BE-7FF5-4CDC-06159232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92" y="3997572"/>
            <a:ext cx="968313" cy="9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SO 10002 | REVA Danışmanlık">
            <a:extLst>
              <a:ext uri="{FF2B5EF4-FFF2-40B4-BE49-F238E27FC236}">
                <a16:creationId xmlns:a16="http://schemas.microsoft.com/office/drawing/2014/main" id="{0ED8BE4C-C394-250A-9187-00890E24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73" y="4060368"/>
            <a:ext cx="922555" cy="9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Yeşil Bina ve Faz 1 ( Sertifikalar) - Intergeo Türkiye Çevre Danışmanlık">
            <a:extLst>
              <a:ext uri="{FF2B5EF4-FFF2-40B4-BE49-F238E27FC236}">
                <a16:creationId xmlns:a16="http://schemas.microsoft.com/office/drawing/2014/main" id="{4E327A50-1A80-3740-9DCE-CDCCBC96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82" y="5125932"/>
            <a:ext cx="916417" cy="91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7E956FE3-9CD6-CE62-0D67-0D144141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11" y="5134634"/>
            <a:ext cx="869343" cy="8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novamos nuestro certificado de cumplimiento de PCI DSS">
            <a:extLst>
              <a:ext uri="{FF2B5EF4-FFF2-40B4-BE49-F238E27FC236}">
                <a16:creationId xmlns:a16="http://schemas.microsoft.com/office/drawing/2014/main" id="{DBD5EC62-B4F3-DD24-AF30-976AD90A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48" y="5106188"/>
            <a:ext cx="1449322" cy="8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8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02AB8-78CD-F2D7-92CA-48C5BDFD9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C91306C-6665-D4B4-BFB8-E905E62E42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8378"/>
            <a:ext cx="10046043" cy="6796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 descr="metin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549CA439-EEF1-B72D-B822-53AF5F19F9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032" y="6203092"/>
            <a:ext cx="1346887" cy="559807"/>
          </a:xfrm>
          <a:prstGeom prst="rect">
            <a:avLst/>
          </a:prstGeom>
        </p:spPr>
      </p:pic>
      <p:pic>
        <p:nvPicPr>
          <p:cNvPr id="2" name="Resim 1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709201A7-7DAC-D25F-A053-6933372FD10B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018667" y="-2270169"/>
            <a:ext cx="7597974" cy="8668942"/>
          </a:xfrm>
          <a:prstGeom prst="rect">
            <a:avLst/>
          </a:prstGeom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0D54E68D-1AB2-DEA9-6BA1-1E34E3EA00CF}"/>
              </a:ext>
            </a:extLst>
          </p:cNvPr>
          <p:cNvSpPr txBox="1"/>
          <p:nvPr/>
        </p:nvSpPr>
        <p:spPr>
          <a:xfrm>
            <a:off x="226834" y="3358124"/>
            <a:ext cx="912981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TRN Teknoloji olarak; güvenli erişim hizmetleri ve alanında uzman teknik kadromuz ile şirketinize özel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bulut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altyapı dizaynını oluşturarak, uçtan uca tüm 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htiyaçlarınızı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tek elden karşılamayı ve en kaliteli hizmeti sunmayı hedefler.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Daytona" panose="020B060403050004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AE6303B-10A3-E10E-BF2E-14A7817669AA}"/>
              </a:ext>
            </a:extLst>
          </p:cNvPr>
          <p:cNvSpPr txBox="1"/>
          <p:nvPr/>
        </p:nvSpPr>
        <p:spPr>
          <a:xfrm>
            <a:off x="226833" y="1733721"/>
            <a:ext cx="1051205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5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Güçlü sistemlerimiz ve teknolojinin gücünü kullanarak, </a:t>
            </a:r>
          </a:p>
          <a:p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daha sürdürülebilir bir altyapı inşa edebilirsiniz,</a:t>
            </a: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3491192F-CE60-A0BE-11A9-B1E27F23C3EA}"/>
              </a:ext>
            </a:extLst>
          </p:cNvPr>
          <p:cNvCxnSpPr/>
          <p:nvPr/>
        </p:nvCxnSpPr>
        <p:spPr>
          <a:xfrm>
            <a:off x="226833" y="2934254"/>
            <a:ext cx="9129817" cy="0"/>
          </a:xfrm>
          <a:prstGeom prst="line">
            <a:avLst/>
          </a:prstGeom>
          <a:ln>
            <a:solidFill>
              <a:srgbClr val="FF55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Çapraz Köşeleri Yuvarlatılmış Dikdörtgen 1">
            <a:extLst>
              <a:ext uri="{FF2B5EF4-FFF2-40B4-BE49-F238E27FC236}">
                <a16:creationId xmlns:a16="http://schemas.microsoft.com/office/drawing/2014/main" id="{77C2BB2B-EB93-CA2A-B19E-0EE64030C6D9}"/>
              </a:ext>
            </a:extLst>
          </p:cNvPr>
          <p:cNvSpPr/>
          <p:nvPr/>
        </p:nvSpPr>
        <p:spPr>
          <a:xfrm>
            <a:off x="131141" y="6289174"/>
            <a:ext cx="473725" cy="473725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Daytona" panose="020B0604030500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6112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8EC7D-38F6-730E-B39F-9EF8712A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Çapraz Köşeleri Yuvarlatılmış Dikdörtgen 5">
            <a:extLst>
              <a:ext uri="{FF2B5EF4-FFF2-40B4-BE49-F238E27FC236}">
                <a16:creationId xmlns:a16="http://schemas.microsoft.com/office/drawing/2014/main" id="{78BC283A-8136-1CCB-39EF-2F56156B06B9}"/>
              </a:ext>
            </a:extLst>
          </p:cNvPr>
          <p:cNvSpPr/>
          <p:nvPr/>
        </p:nvSpPr>
        <p:spPr>
          <a:xfrm>
            <a:off x="518922" y="4095830"/>
            <a:ext cx="3432646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Çapraz Köşeleri Yuvarlatılmış Dikdörtgen 3">
            <a:extLst>
              <a:ext uri="{FF2B5EF4-FFF2-40B4-BE49-F238E27FC236}">
                <a16:creationId xmlns:a16="http://schemas.microsoft.com/office/drawing/2014/main" id="{E5349815-0E71-1A7E-0F36-1A4AD54097E0}"/>
              </a:ext>
            </a:extLst>
          </p:cNvPr>
          <p:cNvSpPr/>
          <p:nvPr/>
        </p:nvSpPr>
        <p:spPr>
          <a:xfrm>
            <a:off x="518922" y="792534"/>
            <a:ext cx="3432646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Çapraz Köşeleri Yuvarlatılmış Dikdörtgen 1">
            <a:extLst>
              <a:ext uri="{FF2B5EF4-FFF2-40B4-BE49-F238E27FC236}">
                <a16:creationId xmlns:a16="http://schemas.microsoft.com/office/drawing/2014/main" id="{8B37FAF1-DA8F-AB4C-BEC1-2801228E5F96}"/>
              </a:ext>
            </a:extLst>
          </p:cNvPr>
          <p:cNvSpPr/>
          <p:nvPr/>
        </p:nvSpPr>
        <p:spPr>
          <a:xfrm>
            <a:off x="518922" y="1396319"/>
            <a:ext cx="8955278" cy="2336270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Private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Bulut Sunucu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Sunucu Barındırma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Sunucu Kiralama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Hibrit Mimari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 Merkezi İnternet ( </a:t>
            </a:r>
            <a:r>
              <a:rPr lang="tr-TR" sz="14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Shared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&amp; </a:t>
            </a:r>
            <a:r>
              <a:rPr lang="tr-TR" sz="14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Dedicated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 Depolama (</a:t>
            </a:r>
            <a:r>
              <a:rPr lang="tr-TR" sz="14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STaaS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 Yedekleme (Back-Up)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Bulut Yedekleme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Felaket Kurtarma (FKM)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71E0FC-FBCB-B28F-005A-F66A3F834687}"/>
              </a:ext>
            </a:extLst>
          </p:cNvPr>
          <p:cNvSpPr txBox="1"/>
          <p:nvPr/>
        </p:nvSpPr>
        <p:spPr>
          <a:xfrm>
            <a:off x="580978" y="4119137"/>
            <a:ext cx="3460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Güvenli Erişim Hizmetleri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EFD1575-E5D4-99B6-3364-91F77309C880}"/>
              </a:ext>
            </a:extLst>
          </p:cNvPr>
          <p:cNvSpPr txBox="1"/>
          <p:nvPr/>
        </p:nvSpPr>
        <p:spPr>
          <a:xfrm>
            <a:off x="518922" y="800656"/>
            <a:ext cx="3910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Bulut ve Veri Merkezi Hizmetleri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8" name="Resim 17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A6B79C07-E944-32FC-3559-7C9D640073EB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113567" y="-2185947"/>
            <a:ext cx="7597974" cy="8668942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32DD8432-078D-01D0-A7E8-C5B46B460EFA}"/>
              </a:ext>
            </a:extLst>
          </p:cNvPr>
          <p:cNvSpPr/>
          <p:nvPr/>
        </p:nvSpPr>
        <p:spPr>
          <a:xfrm>
            <a:off x="0" y="6604000"/>
            <a:ext cx="12192000" cy="244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Çapraz Köşeleri Yuvarlatılmış Dikdörtgen 1">
            <a:extLst>
              <a:ext uri="{FF2B5EF4-FFF2-40B4-BE49-F238E27FC236}">
                <a16:creationId xmlns:a16="http://schemas.microsoft.com/office/drawing/2014/main" id="{5B9B408C-D472-2FA0-6791-DA563F8BB85B}"/>
              </a:ext>
            </a:extLst>
          </p:cNvPr>
          <p:cNvSpPr/>
          <p:nvPr/>
        </p:nvSpPr>
        <p:spPr>
          <a:xfrm>
            <a:off x="518922" y="4570703"/>
            <a:ext cx="8955278" cy="1283649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SD-WAN,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IPSec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Tunnel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SSL VPN,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MFA</a:t>
            </a:r>
          </a:p>
        </p:txBody>
      </p:sp>
    </p:spTree>
    <p:extLst>
      <p:ext uri="{BB962C8B-B14F-4D97-AF65-F5344CB8AC3E}">
        <p14:creationId xmlns:p14="http://schemas.microsoft.com/office/powerpoint/2010/main" val="238852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D0105-9A72-86CF-12CE-339985F87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Çapraz Köşeleri Yuvarlatılmış Dikdörtgen 9">
            <a:extLst>
              <a:ext uri="{FF2B5EF4-FFF2-40B4-BE49-F238E27FC236}">
                <a16:creationId xmlns:a16="http://schemas.microsoft.com/office/drawing/2014/main" id="{5B4DE653-65AB-2F29-DB5B-F41F16964908}"/>
              </a:ext>
            </a:extLst>
          </p:cNvPr>
          <p:cNvSpPr/>
          <p:nvPr/>
        </p:nvSpPr>
        <p:spPr>
          <a:xfrm>
            <a:off x="514321" y="3512820"/>
            <a:ext cx="4121180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Çapraz Köşeleri Yuvarlatılmış Dikdörtgen 5">
            <a:extLst>
              <a:ext uri="{FF2B5EF4-FFF2-40B4-BE49-F238E27FC236}">
                <a16:creationId xmlns:a16="http://schemas.microsoft.com/office/drawing/2014/main" id="{B27D4E55-AC81-78D9-ECA4-AC9D90BC6E7B}"/>
              </a:ext>
            </a:extLst>
          </p:cNvPr>
          <p:cNvSpPr/>
          <p:nvPr/>
        </p:nvSpPr>
        <p:spPr>
          <a:xfrm>
            <a:off x="514320" y="625304"/>
            <a:ext cx="5581680" cy="338554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0632626-A8B1-AF1E-A7A5-FE48B47C1793}"/>
              </a:ext>
            </a:extLst>
          </p:cNvPr>
          <p:cNvSpPr txBox="1"/>
          <p:nvPr/>
        </p:nvSpPr>
        <p:spPr>
          <a:xfrm>
            <a:off x="641777" y="3524431"/>
            <a:ext cx="48838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Yönetim ve Profesyonel Danışmanlık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8" name="Resim 17" descr="tasarım içeren bir resim&#10;&#10;Açıklama otomatik olarak oluşturuldu">
            <a:extLst>
              <a:ext uri="{FF2B5EF4-FFF2-40B4-BE49-F238E27FC236}">
                <a16:creationId xmlns:a16="http://schemas.microsoft.com/office/drawing/2014/main" id="{E25F5FA3-1791-C96B-166B-1DFCDF0035C3}"/>
              </a:ext>
            </a:extLst>
          </p:cNvPr>
          <p:cNvPicPr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113567" y="-2185947"/>
            <a:ext cx="7597974" cy="8668942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0EE816B1-F935-1906-CC9C-2938E4F4C289}"/>
              </a:ext>
            </a:extLst>
          </p:cNvPr>
          <p:cNvSpPr/>
          <p:nvPr/>
        </p:nvSpPr>
        <p:spPr>
          <a:xfrm>
            <a:off x="0" y="6604000"/>
            <a:ext cx="12192000" cy="244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Çapraz Köşeleri Yuvarlatılmış Dikdörtgen 1">
            <a:extLst>
              <a:ext uri="{FF2B5EF4-FFF2-40B4-BE49-F238E27FC236}">
                <a16:creationId xmlns:a16="http://schemas.microsoft.com/office/drawing/2014/main" id="{0BDE09D6-B6C9-9C1F-3B00-84358AB48D70}"/>
              </a:ext>
            </a:extLst>
          </p:cNvPr>
          <p:cNvSpPr/>
          <p:nvPr/>
        </p:nvSpPr>
        <p:spPr>
          <a:xfrm>
            <a:off x="518922" y="4031711"/>
            <a:ext cx="8955278" cy="2052539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Cihaz Yönetimi (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Genius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RMM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Expert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İşletim Sistemi Yönetimi ( Windows, Linux 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Veri Tabanı Yönetimi ( Oracle, SQL,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Mongo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,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PostgreSQL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Sağlık Taraması ve Raporlama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Profesyonel Bulut Teknoloji Danışmanlığı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Sistem Uzmanlığı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Network ve Güvenlik Uzmanlığı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Kubernetis,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Docker</a:t>
            </a:r>
            <a:r>
              <a:rPr lang="tr-TR" sz="13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, </a:t>
            </a:r>
            <a:r>
              <a:rPr lang="tr-TR" sz="13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DevOps</a:t>
            </a:r>
            <a:endParaRPr lang="tr-TR" sz="1300" dirty="0">
              <a:solidFill>
                <a:schemeClr val="accent1">
                  <a:lumMod val="50000"/>
                </a:schemeClr>
              </a:solidFill>
              <a:latin typeface="Daytona" panose="020B0604030500040204" pitchFamily="34" charset="0"/>
            </a:endParaRPr>
          </a:p>
        </p:txBody>
      </p:sp>
      <p:sp>
        <p:nvSpPr>
          <p:cNvPr id="4" name="Çapraz Köşeleri Yuvarlatılmış Dikdörtgen 1">
            <a:extLst>
              <a:ext uri="{FF2B5EF4-FFF2-40B4-BE49-F238E27FC236}">
                <a16:creationId xmlns:a16="http://schemas.microsoft.com/office/drawing/2014/main" id="{2E96AC30-5331-7D78-3A27-27D7E80B2896}"/>
              </a:ext>
            </a:extLst>
          </p:cNvPr>
          <p:cNvSpPr/>
          <p:nvPr/>
        </p:nvSpPr>
        <p:spPr>
          <a:xfrm>
            <a:off x="518922" y="1353789"/>
            <a:ext cx="8955278" cy="1794953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FFB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Firewall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WAF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Load</a:t>
            </a: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 </a:t>
            </a:r>
            <a:r>
              <a:rPr lang="tr-TR" sz="1400" dirty="0" err="1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Balancer</a:t>
            </a:r>
            <a:endParaRPr lang="tr-TR" sz="1400" dirty="0">
              <a:solidFill>
                <a:schemeClr val="accent1">
                  <a:lumMod val="50000"/>
                </a:schemeClr>
              </a:solidFill>
              <a:latin typeface="Daytona" panose="020B0604030500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Pentest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Siber İstihbarat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DLP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400" dirty="0">
                <a:solidFill>
                  <a:schemeClr val="accent1">
                    <a:lumMod val="50000"/>
                  </a:schemeClr>
                </a:solidFill>
                <a:latin typeface="Daytona" panose="020B0604030500040204" pitchFamily="34" charset="0"/>
              </a:rPr>
              <a:t>SIEM / SOC / NOC / NAC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0282BC8-7DE6-C9A3-8CF8-CA4891D47AB6}"/>
              </a:ext>
            </a:extLst>
          </p:cNvPr>
          <p:cNvSpPr txBox="1"/>
          <p:nvPr/>
        </p:nvSpPr>
        <p:spPr>
          <a:xfrm>
            <a:off x="641777" y="661456"/>
            <a:ext cx="6085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Daytona" panose="020B0604030500040204" pitchFamily="34" charset="0"/>
              </a:rPr>
              <a:t>Güvenlik, Veri Koruma ve Siber Güvenlik Hizmetleri</a:t>
            </a:r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2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Words>1953</Words>
  <Application>Microsoft Macintosh PowerPoint</Application>
  <PresentationFormat>Geniş ekran</PresentationFormat>
  <Paragraphs>245</Paragraphs>
  <Slides>29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Daytona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Neslihan Sena KESKIN | Intercomp Bilgisayar Aş.</dc:creator>
  <cp:lastModifiedBy>Neslihan Sena KESKIN | Intercomp Bilgisayar Aş.</cp:lastModifiedBy>
  <cp:revision>35</cp:revision>
  <dcterms:created xsi:type="dcterms:W3CDTF">2024-12-18T13:05:52Z</dcterms:created>
  <dcterms:modified xsi:type="dcterms:W3CDTF">2024-12-27T12:11:55Z</dcterms:modified>
</cp:coreProperties>
</file>